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4" r:id="rId1"/>
    <p:sldMasterId id="2147484408" r:id="rId2"/>
    <p:sldMasterId id="2147484504" r:id="rId3"/>
    <p:sldMasterId id="2147484624" r:id="rId4"/>
  </p:sldMasterIdLst>
  <p:notesMasterIdLst>
    <p:notesMasterId r:id="rId33"/>
  </p:notesMasterIdLst>
  <p:handoutMasterIdLst>
    <p:handoutMasterId r:id="rId34"/>
  </p:handoutMasterIdLst>
  <p:sldIdLst>
    <p:sldId id="1061" r:id="rId5"/>
    <p:sldId id="1111" r:id="rId6"/>
    <p:sldId id="1112" r:id="rId7"/>
    <p:sldId id="775" r:id="rId8"/>
    <p:sldId id="1038" r:id="rId9"/>
    <p:sldId id="1094" r:id="rId10"/>
    <p:sldId id="1100" r:id="rId11"/>
    <p:sldId id="1068" r:id="rId12"/>
    <p:sldId id="1098" r:id="rId13"/>
    <p:sldId id="1096" r:id="rId14"/>
    <p:sldId id="1097" r:id="rId15"/>
    <p:sldId id="1101" r:id="rId16"/>
    <p:sldId id="1102" r:id="rId17"/>
    <p:sldId id="1103" r:id="rId18"/>
    <p:sldId id="1099" r:id="rId19"/>
    <p:sldId id="1015" r:id="rId20"/>
    <p:sldId id="1062" r:id="rId21"/>
    <p:sldId id="1104" r:id="rId22"/>
    <p:sldId id="1105" r:id="rId23"/>
    <p:sldId id="1000" r:id="rId24"/>
    <p:sldId id="1078" r:id="rId25"/>
    <p:sldId id="1106" r:id="rId26"/>
    <p:sldId id="1109" r:id="rId27"/>
    <p:sldId id="1110" r:id="rId28"/>
    <p:sldId id="1107" r:id="rId29"/>
    <p:sldId id="1074" r:id="rId30"/>
    <p:sldId id="1057" r:id="rId31"/>
    <p:sldId id="1009" r:id="rId32"/>
  </p:sldIdLst>
  <p:sldSz cx="9144000" cy="6858000" type="screen4x3"/>
  <p:notesSz cx="6858000" cy="9945688"/>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pos="3016" userDrawn="1">
          <p15:clr>
            <a:srgbClr val="A4A3A4"/>
          </p15:clr>
        </p15:guide>
        <p15:guide id="2" orient="horz" pos="2432" userDrawn="1">
          <p15:clr>
            <a:srgbClr val="A4A3A4"/>
          </p15:clr>
        </p15:guide>
        <p15:guide id="3" pos="5171" userDrawn="1">
          <p15:clr>
            <a:srgbClr val="A4A3A4"/>
          </p15:clr>
        </p15:guide>
        <p15:guide id="4" orient="horz" pos="618" userDrawn="1">
          <p15:clr>
            <a:srgbClr val="A4A3A4"/>
          </p15:clr>
        </p15:guide>
        <p15:guide id="5" pos="612" userDrawn="1">
          <p15:clr>
            <a:srgbClr val="A4A3A4"/>
          </p15:clr>
        </p15:guide>
        <p15:guide id="6" pos="2812" userDrawn="1">
          <p15:clr>
            <a:srgbClr val="A4A3A4"/>
          </p15:clr>
        </p15:guide>
        <p15:guide id="7" orient="horz" pos="4042" userDrawn="1">
          <p15:clr>
            <a:srgbClr val="A4A3A4"/>
          </p15:clr>
        </p15:guide>
        <p15:guide id="8" orient="horz" pos="981" userDrawn="1">
          <p15:clr>
            <a:srgbClr val="A4A3A4"/>
          </p15:clr>
        </p15:guide>
        <p15:guide id="9" pos="5352" userDrawn="1">
          <p15:clr>
            <a:srgbClr val="A4A3A4"/>
          </p15:clr>
        </p15:guide>
        <p15:guide id="10" orient="horz" pos="4247" userDrawn="1">
          <p15:clr>
            <a:srgbClr val="A4A3A4"/>
          </p15:clr>
        </p15:guide>
        <p15:guide id="12" orient="horz" pos="2160" userDrawn="1">
          <p15:clr>
            <a:srgbClr val="A4A3A4"/>
          </p15:clr>
        </p15:guide>
        <p15:guide id="14" pos="476" userDrawn="1">
          <p15:clr>
            <a:srgbClr val="A4A3A4"/>
          </p15:clr>
        </p15:guide>
        <p15:guide id="15" pos="5375" userDrawn="1">
          <p15:clr>
            <a:srgbClr val="A4A3A4"/>
          </p15:clr>
        </p15:guide>
        <p15:guide id="16" pos="385"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ikaze" initials="U" lastIdx="6" clrIdx="0"/>
  <p:cmAuthor id="2" name="hanamidori06" initials="h" lastIdx="15" clrIdx="1">
    <p:extLst>
      <p:ext uri="{19B8F6BF-5375-455C-9EA6-DF929625EA0E}">
        <p15:presenceInfo xmlns:p15="http://schemas.microsoft.com/office/powerpoint/2012/main" userId="hanamidori06"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3" autoAdjust="0"/>
    <p:restoredTop sz="94384" autoAdjust="0"/>
  </p:normalViewPr>
  <p:slideViewPr>
    <p:cSldViewPr snapToGrid="0" showGuides="1">
      <p:cViewPr varScale="1">
        <p:scale>
          <a:sx n="108" d="100"/>
          <a:sy n="108" d="100"/>
        </p:scale>
        <p:origin x="1740" y="102"/>
      </p:cViewPr>
      <p:guideLst>
        <p:guide pos="3016"/>
        <p:guide orient="horz" pos="2432"/>
        <p:guide pos="5171"/>
        <p:guide orient="horz" pos="618"/>
        <p:guide pos="612"/>
        <p:guide pos="2812"/>
        <p:guide orient="horz" pos="4042"/>
        <p:guide orient="horz" pos="981"/>
        <p:guide pos="5352"/>
        <p:guide orient="horz" pos="4247"/>
        <p:guide orient="horz" pos="2160"/>
        <p:guide pos="476"/>
        <p:guide pos="5375"/>
        <p:guide pos="385"/>
      </p:guideLst>
    </p:cSldViewPr>
  </p:slideViewPr>
  <p:outlineViewPr>
    <p:cViewPr>
      <p:scale>
        <a:sx n="33" d="100"/>
        <a:sy n="33" d="100"/>
      </p:scale>
      <p:origin x="0" y="-2406"/>
    </p:cViewPr>
  </p:outlineViewPr>
  <p:notesTextViewPr>
    <p:cViewPr>
      <p:scale>
        <a:sx n="1" d="1"/>
        <a:sy n="1" d="1"/>
      </p:scale>
      <p:origin x="0" y="0"/>
    </p:cViewPr>
  </p:notesTextViewPr>
  <p:sorterViewPr>
    <p:cViewPr>
      <p:scale>
        <a:sx n="100" d="100"/>
        <a:sy n="100" d="100"/>
      </p:scale>
      <p:origin x="0" y="-6594"/>
    </p:cViewPr>
  </p:sorterViewPr>
  <p:notesViewPr>
    <p:cSldViewPr snapToGrid="0" showGuides="1">
      <p:cViewPr varScale="1">
        <p:scale>
          <a:sx n="52" d="100"/>
          <a:sy n="52" d="100"/>
        </p:scale>
        <p:origin x="2760"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0-28T06:50:14.421" idx="12">
    <p:pos x="10" y="10"/>
    <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B9145-A5CF-4486-9396-7BB49DC50B4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kumimoji="1" lang="ja-JP" altLang="en-US"/>
        </a:p>
      </dgm:t>
    </dgm:pt>
    <dgm:pt modelId="{26C37E26-E623-4BC4-B5E6-42338E8A7103}">
      <dgm:prSet phldrT="[テキスト]" custT="1"/>
      <dgm:spPr/>
      <dgm:t>
        <a:bodyPr/>
        <a:lstStyle/>
        <a:p>
          <a:r>
            <a:rPr kumimoji="1" lang="en-US" altLang="ja-JP" sz="4000" dirty="0"/>
            <a:t>2016</a:t>
          </a:r>
          <a:r>
            <a:rPr kumimoji="1" lang="ja-JP" altLang="en-US" sz="4000" dirty="0"/>
            <a:t>　　　</a:t>
          </a:r>
          <a:r>
            <a:rPr kumimoji="1" lang="ja-JP" altLang="en-US" sz="3600" dirty="0"/>
            <a:t>水仙の丘貸花壇友の会創設</a:t>
          </a:r>
        </a:p>
      </dgm:t>
    </dgm:pt>
    <dgm:pt modelId="{6DAD7DCC-42F9-4100-A5FA-9A3D9EB6AD48}" type="parTrans" cxnId="{8B3B81E8-7F40-4402-BF4C-AEB804157BFF}">
      <dgm:prSet/>
      <dgm:spPr/>
      <dgm:t>
        <a:bodyPr/>
        <a:lstStyle/>
        <a:p>
          <a:endParaRPr kumimoji="1" lang="ja-JP" altLang="en-US"/>
        </a:p>
      </dgm:t>
    </dgm:pt>
    <dgm:pt modelId="{C922AC79-F170-4A14-A72B-0EA0CAE84B53}" type="sibTrans" cxnId="{8B3B81E8-7F40-4402-BF4C-AEB804157BFF}">
      <dgm:prSet/>
      <dgm:spPr/>
      <dgm:t>
        <a:bodyPr/>
        <a:lstStyle/>
        <a:p>
          <a:endParaRPr kumimoji="1" lang="ja-JP" altLang="en-US"/>
        </a:p>
      </dgm:t>
    </dgm:pt>
    <dgm:pt modelId="{82F89BB9-4E4E-4A0C-9602-A2AD0CCA6721}">
      <dgm:prSet phldrT="[テキスト]" custT="1"/>
      <dgm:spPr/>
      <dgm:t>
        <a:bodyPr/>
        <a:lstStyle/>
        <a:p>
          <a:r>
            <a:rPr kumimoji="1" lang="ja-JP" altLang="en-US" sz="2400" dirty="0"/>
            <a:t>活動に共鳴した方々が友の会創設→輪が広がる</a:t>
          </a:r>
        </a:p>
      </dgm:t>
    </dgm:pt>
    <dgm:pt modelId="{775F5284-B2E5-4999-A054-F88DAF099F89}" type="parTrans" cxnId="{1BCB22D1-1EEA-45F5-B461-65CCE0FAB012}">
      <dgm:prSet/>
      <dgm:spPr/>
      <dgm:t>
        <a:bodyPr/>
        <a:lstStyle/>
        <a:p>
          <a:endParaRPr kumimoji="1" lang="ja-JP" altLang="en-US"/>
        </a:p>
      </dgm:t>
    </dgm:pt>
    <dgm:pt modelId="{0DEA8A9C-2424-4172-A145-849276F07D7C}" type="sibTrans" cxnId="{1BCB22D1-1EEA-45F5-B461-65CCE0FAB012}">
      <dgm:prSet/>
      <dgm:spPr/>
      <dgm:t>
        <a:bodyPr/>
        <a:lstStyle/>
        <a:p>
          <a:endParaRPr kumimoji="1" lang="ja-JP" altLang="en-US"/>
        </a:p>
      </dgm:t>
    </dgm:pt>
    <dgm:pt modelId="{1DA42C8A-552B-4724-97D8-0AF0857B5E83}">
      <dgm:prSet phldrT="[テキスト]" custT="1"/>
      <dgm:spPr/>
      <dgm:t>
        <a:bodyPr/>
        <a:lstStyle/>
        <a:p>
          <a:endParaRPr kumimoji="1" lang="ja-JP" altLang="en-US" sz="2400" dirty="0"/>
        </a:p>
      </dgm:t>
    </dgm:pt>
    <dgm:pt modelId="{97E6F260-8C1B-4F8F-8342-589C49EF24C5}" type="parTrans" cxnId="{0F39B358-A8B1-44BD-B878-491FFC7C7082}">
      <dgm:prSet/>
      <dgm:spPr/>
      <dgm:t>
        <a:bodyPr/>
        <a:lstStyle/>
        <a:p>
          <a:endParaRPr kumimoji="1" lang="ja-JP" altLang="en-US"/>
        </a:p>
      </dgm:t>
    </dgm:pt>
    <dgm:pt modelId="{D6BED407-42D7-4FB0-B976-072A69B84332}" type="sibTrans" cxnId="{0F39B358-A8B1-44BD-B878-491FFC7C7082}">
      <dgm:prSet/>
      <dgm:spPr/>
      <dgm:t>
        <a:bodyPr/>
        <a:lstStyle/>
        <a:p>
          <a:endParaRPr kumimoji="1" lang="ja-JP" altLang="en-US"/>
        </a:p>
      </dgm:t>
    </dgm:pt>
    <dgm:pt modelId="{B3F336C1-24A6-4BB2-A818-7B1C29B7395D}">
      <dgm:prSet phldrT="[テキスト]" custT="1"/>
      <dgm:spPr/>
      <dgm:t>
        <a:bodyPr/>
        <a:lstStyle/>
        <a:p>
          <a:r>
            <a:rPr kumimoji="1" lang="ja-JP" altLang="en-US" sz="3600" dirty="0"/>
            <a:t>クラフト教室・竹工作体験教室</a:t>
          </a:r>
        </a:p>
      </dgm:t>
    </dgm:pt>
    <dgm:pt modelId="{D74ED59C-E411-4EE7-89A7-59DC4E2CE5C7}" type="parTrans" cxnId="{8115AEE1-5934-42F3-8BAF-6218848123AD}">
      <dgm:prSet/>
      <dgm:spPr/>
      <dgm:t>
        <a:bodyPr/>
        <a:lstStyle/>
        <a:p>
          <a:endParaRPr kumimoji="1" lang="ja-JP" altLang="en-US"/>
        </a:p>
      </dgm:t>
    </dgm:pt>
    <dgm:pt modelId="{D07CF168-B7AA-4F85-845A-01B1EAF5E866}" type="sibTrans" cxnId="{8115AEE1-5934-42F3-8BAF-6218848123AD}">
      <dgm:prSet/>
      <dgm:spPr/>
      <dgm:t>
        <a:bodyPr/>
        <a:lstStyle/>
        <a:p>
          <a:endParaRPr kumimoji="1" lang="ja-JP" altLang="en-US"/>
        </a:p>
      </dgm:t>
    </dgm:pt>
    <dgm:pt modelId="{9C613960-CCA4-4058-A025-0A234DB77EDD}">
      <dgm:prSet phldrT="[テキスト]" custT="1"/>
      <dgm:spPr/>
      <dgm:t>
        <a:bodyPr/>
        <a:lstStyle/>
        <a:p>
          <a:r>
            <a:rPr kumimoji="1" lang="ja-JP" altLang="en-US" sz="2400" dirty="0"/>
            <a:t>教室で楽しく体験してもらう</a:t>
          </a:r>
        </a:p>
      </dgm:t>
    </dgm:pt>
    <dgm:pt modelId="{24A39C25-4A12-4CCF-8290-F9FF6AC59642}" type="parTrans" cxnId="{94C77F8C-478B-4161-880B-A9C9510137E9}">
      <dgm:prSet/>
      <dgm:spPr/>
      <dgm:t>
        <a:bodyPr/>
        <a:lstStyle/>
        <a:p>
          <a:endParaRPr kumimoji="1" lang="ja-JP" altLang="en-US"/>
        </a:p>
      </dgm:t>
    </dgm:pt>
    <dgm:pt modelId="{52630ABF-9861-4BE1-8768-3B4A29F061AB}" type="sibTrans" cxnId="{94C77F8C-478B-4161-880B-A9C9510137E9}">
      <dgm:prSet/>
      <dgm:spPr/>
      <dgm:t>
        <a:bodyPr/>
        <a:lstStyle/>
        <a:p>
          <a:endParaRPr kumimoji="1" lang="ja-JP" altLang="en-US"/>
        </a:p>
      </dgm:t>
    </dgm:pt>
    <dgm:pt modelId="{DAA27423-AD0E-4641-A238-41F1C6E5C842}">
      <dgm:prSet phldrT="[テキスト]" custT="1"/>
      <dgm:spPr/>
      <dgm:t>
        <a:bodyPr/>
        <a:lstStyle/>
        <a:p>
          <a:r>
            <a:rPr kumimoji="1" lang="ja-JP" altLang="en-US" sz="2400" dirty="0"/>
            <a:t>自分の取り組みが同志を通じて世に広がる</a:t>
          </a:r>
        </a:p>
      </dgm:t>
    </dgm:pt>
    <dgm:pt modelId="{ABAA512C-7FF0-4178-B3C3-AD33F4582207}" type="parTrans" cxnId="{F4BA19DE-5564-4978-B579-86147AE6429D}">
      <dgm:prSet/>
      <dgm:spPr/>
      <dgm:t>
        <a:bodyPr/>
        <a:lstStyle/>
        <a:p>
          <a:endParaRPr kumimoji="1" lang="ja-JP" altLang="en-US"/>
        </a:p>
      </dgm:t>
    </dgm:pt>
    <dgm:pt modelId="{6966AA17-AB9D-43DB-AC45-E18F611D5C74}" type="sibTrans" cxnId="{F4BA19DE-5564-4978-B579-86147AE6429D}">
      <dgm:prSet/>
      <dgm:spPr/>
      <dgm:t>
        <a:bodyPr/>
        <a:lstStyle/>
        <a:p>
          <a:endParaRPr kumimoji="1" lang="ja-JP" altLang="en-US"/>
        </a:p>
      </dgm:t>
    </dgm:pt>
    <dgm:pt modelId="{226395F1-FADC-4B8B-BD72-0C73A4CA1F29}">
      <dgm:prSet phldrT="[テキスト]" custT="1"/>
      <dgm:spPr/>
      <dgm:t>
        <a:bodyPr/>
        <a:lstStyle/>
        <a:p>
          <a:r>
            <a:rPr kumimoji="1" lang="ja-JP" altLang="en-US" sz="2400" dirty="0"/>
            <a:t>育てた球根を持ち帰りそれぞれの自宅・道端・公園などに植栽</a:t>
          </a:r>
        </a:p>
      </dgm:t>
    </dgm:pt>
    <dgm:pt modelId="{7B394AC7-385E-48C1-9662-8BEEAFB92C2B}" type="parTrans" cxnId="{C29498E8-01F1-48BE-B4B0-FBE31C1BA829}">
      <dgm:prSet/>
      <dgm:spPr/>
      <dgm:t>
        <a:bodyPr/>
        <a:lstStyle/>
        <a:p>
          <a:endParaRPr kumimoji="1" lang="ja-JP" altLang="en-US"/>
        </a:p>
      </dgm:t>
    </dgm:pt>
    <dgm:pt modelId="{387E5C8A-F44C-4B5D-9ED1-B5867268F125}" type="sibTrans" cxnId="{C29498E8-01F1-48BE-B4B0-FBE31C1BA829}">
      <dgm:prSet/>
      <dgm:spPr/>
      <dgm:t>
        <a:bodyPr/>
        <a:lstStyle/>
        <a:p>
          <a:endParaRPr kumimoji="1" lang="ja-JP" altLang="en-US"/>
        </a:p>
      </dgm:t>
    </dgm:pt>
    <dgm:pt modelId="{BAE7C108-A927-4496-A200-B8DDA13EC651}">
      <dgm:prSet custT="1"/>
      <dgm:spPr/>
      <dgm:t>
        <a:bodyPr/>
        <a:lstStyle/>
        <a:p>
          <a:r>
            <a:rPr kumimoji="1" lang="ja-JP" altLang="en-US" sz="2400" dirty="0"/>
            <a:t>共に学んだ人達が→次へと</a:t>
          </a:r>
        </a:p>
      </dgm:t>
    </dgm:pt>
    <dgm:pt modelId="{7AF3F1FC-39A3-4001-B2A4-233AB0A0B7ED}" type="parTrans" cxnId="{3EB06A43-BDC9-402C-BFB8-34375A6ABB51}">
      <dgm:prSet/>
      <dgm:spPr/>
      <dgm:t>
        <a:bodyPr/>
        <a:lstStyle/>
        <a:p>
          <a:endParaRPr kumimoji="1" lang="ja-JP" altLang="en-US"/>
        </a:p>
      </dgm:t>
    </dgm:pt>
    <dgm:pt modelId="{E902580F-442C-41A4-B776-0568ED081E29}" type="sibTrans" cxnId="{3EB06A43-BDC9-402C-BFB8-34375A6ABB51}">
      <dgm:prSet/>
      <dgm:spPr/>
      <dgm:t>
        <a:bodyPr/>
        <a:lstStyle/>
        <a:p>
          <a:endParaRPr kumimoji="1" lang="ja-JP" altLang="en-US"/>
        </a:p>
      </dgm:t>
    </dgm:pt>
    <dgm:pt modelId="{80357695-4F98-4CAF-BCEB-CDDF2F3CBF45}" type="pres">
      <dgm:prSet presAssocID="{C20B9145-A5CF-4486-9396-7BB49DC50B4D}" presName="Name0" presStyleCnt="0">
        <dgm:presLayoutVars>
          <dgm:dir/>
          <dgm:animLvl val="lvl"/>
          <dgm:resizeHandles/>
        </dgm:presLayoutVars>
      </dgm:prSet>
      <dgm:spPr/>
    </dgm:pt>
    <dgm:pt modelId="{438D95B2-A7F6-4DEE-8AFA-A031FCB6EA51}" type="pres">
      <dgm:prSet presAssocID="{26C37E26-E623-4BC4-B5E6-42338E8A7103}" presName="linNode" presStyleCnt="0"/>
      <dgm:spPr/>
    </dgm:pt>
    <dgm:pt modelId="{D05678BD-5B36-40B0-B205-45CBF13438C0}" type="pres">
      <dgm:prSet presAssocID="{26C37E26-E623-4BC4-B5E6-42338E8A7103}" presName="parentShp" presStyleLbl="node1" presStyleIdx="0" presStyleCnt="2" custScaleX="111941" custLinFactNeighborX="-6" custLinFactNeighborY="-1404">
        <dgm:presLayoutVars>
          <dgm:bulletEnabled val="1"/>
        </dgm:presLayoutVars>
      </dgm:prSet>
      <dgm:spPr/>
    </dgm:pt>
    <dgm:pt modelId="{6B24F714-BE20-4AB6-9D2B-B2AB48E6C589}" type="pres">
      <dgm:prSet presAssocID="{26C37E26-E623-4BC4-B5E6-42338E8A7103}" presName="childShp" presStyleLbl="bgAccFollowNode1" presStyleIdx="0" presStyleCnt="2" custScaleX="138350">
        <dgm:presLayoutVars>
          <dgm:bulletEnabled val="1"/>
        </dgm:presLayoutVars>
      </dgm:prSet>
      <dgm:spPr/>
    </dgm:pt>
    <dgm:pt modelId="{A82AD769-D168-48BF-A34C-C364597179D6}" type="pres">
      <dgm:prSet presAssocID="{C922AC79-F170-4A14-A72B-0EA0CAE84B53}" presName="spacing" presStyleCnt="0"/>
      <dgm:spPr/>
    </dgm:pt>
    <dgm:pt modelId="{58935AED-AB7B-4DE9-8215-1AD2BBF2BE13}" type="pres">
      <dgm:prSet presAssocID="{B3F336C1-24A6-4BB2-A818-7B1C29B7395D}" presName="linNode" presStyleCnt="0"/>
      <dgm:spPr/>
    </dgm:pt>
    <dgm:pt modelId="{889FB1EF-4A64-4FE4-A6BA-44260DB0C9FF}" type="pres">
      <dgm:prSet presAssocID="{B3F336C1-24A6-4BB2-A818-7B1C29B7395D}" presName="parentShp" presStyleLbl="node1" presStyleIdx="1" presStyleCnt="2" custScaleX="87399" custLinFactNeighborX="-6991" custLinFactNeighborY="9">
        <dgm:presLayoutVars>
          <dgm:bulletEnabled val="1"/>
        </dgm:presLayoutVars>
      </dgm:prSet>
      <dgm:spPr/>
    </dgm:pt>
    <dgm:pt modelId="{AA48681D-16DC-425C-9034-3E12D8C4F73F}" type="pres">
      <dgm:prSet presAssocID="{B3F336C1-24A6-4BB2-A818-7B1C29B7395D}" presName="childShp" presStyleLbl="bgAccFollowNode1" presStyleIdx="1" presStyleCnt="2">
        <dgm:presLayoutVars>
          <dgm:bulletEnabled val="1"/>
        </dgm:presLayoutVars>
      </dgm:prSet>
      <dgm:spPr/>
    </dgm:pt>
  </dgm:ptLst>
  <dgm:cxnLst>
    <dgm:cxn modelId="{37ACA025-158F-4A80-9940-24009723D8D1}" type="presOf" srcId="{9C613960-CCA4-4058-A025-0A234DB77EDD}" destId="{AA48681D-16DC-425C-9034-3E12D8C4F73F}" srcOrd="0" destOrd="0" presId="urn:microsoft.com/office/officeart/2005/8/layout/vList6"/>
    <dgm:cxn modelId="{D80B3C36-86EF-42B9-8A45-524E1D454666}" type="presOf" srcId="{1DA42C8A-552B-4724-97D8-0AF0857B5E83}" destId="{6B24F714-BE20-4AB6-9D2B-B2AB48E6C589}" srcOrd="0" destOrd="2" presId="urn:microsoft.com/office/officeart/2005/8/layout/vList6"/>
    <dgm:cxn modelId="{DE8FE15F-9069-44CE-8602-48C5B59BEF1B}" type="presOf" srcId="{C20B9145-A5CF-4486-9396-7BB49DC50B4D}" destId="{80357695-4F98-4CAF-BCEB-CDDF2F3CBF45}" srcOrd="0" destOrd="0" presId="urn:microsoft.com/office/officeart/2005/8/layout/vList6"/>
    <dgm:cxn modelId="{3EB06A43-BDC9-402C-BFB8-34375A6ABB51}" srcId="{B3F336C1-24A6-4BB2-A818-7B1C29B7395D}" destId="{BAE7C108-A927-4496-A200-B8DDA13EC651}" srcOrd="1" destOrd="0" parTransId="{7AF3F1FC-39A3-4001-B2A4-233AB0A0B7ED}" sibTransId="{E902580F-442C-41A4-B776-0568ED081E29}"/>
    <dgm:cxn modelId="{50D5F553-A52E-41CB-9DB0-8DDD925CF7EA}" type="presOf" srcId="{B3F336C1-24A6-4BB2-A818-7B1C29B7395D}" destId="{889FB1EF-4A64-4FE4-A6BA-44260DB0C9FF}" srcOrd="0" destOrd="0" presId="urn:microsoft.com/office/officeart/2005/8/layout/vList6"/>
    <dgm:cxn modelId="{0F39B358-A8B1-44BD-B878-491FFC7C7082}" srcId="{26C37E26-E623-4BC4-B5E6-42338E8A7103}" destId="{1DA42C8A-552B-4724-97D8-0AF0857B5E83}" srcOrd="2" destOrd="0" parTransId="{97E6F260-8C1B-4F8F-8342-589C49EF24C5}" sibTransId="{D6BED407-42D7-4FB0-B976-072A69B84332}"/>
    <dgm:cxn modelId="{CE18167B-0707-4803-BF0D-C24581297563}" type="presOf" srcId="{BAE7C108-A927-4496-A200-B8DDA13EC651}" destId="{AA48681D-16DC-425C-9034-3E12D8C4F73F}" srcOrd="0" destOrd="1" presId="urn:microsoft.com/office/officeart/2005/8/layout/vList6"/>
    <dgm:cxn modelId="{18FB1B7F-04AD-4270-B8B1-E2F5B41832D3}" type="presOf" srcId="{DAA27423-AD0E-4641-A238-41F1C6E5C842}" destId="{AA48681D-16DC-425C-9034-3E12D8C4F73F}" srcOrd="0" destOrd="2" presId="urn:microsoft.com/office/officeart/2005/8/layout/vList6"/>
    <dgm:cxn modelId="{94C77F8C-478B-4161-880B-A9C9510137E9}" srcId="{B3F336C1-24A6-4BB2-A818-7B1C29B7395D}" destId="{9C613960-CCA4-4058-A025-0A234DB77EDD}" srcOrd="0" destOrd="0" parTransId="{24A39C25-4A12-4CCF-8290-F9FF6AC59642}" sibTransId="{52630ABF-9861-4BE1-8768-3B4A29F061AB}"/>
    <dgm:cxn modelId="{ABF979B5-3FA0-4DAA-BA7B-01D3984A7430}" type="presOf" srcId="{226395F1-FADC-4B8B-BD72-0C73A4CA1F29}" destId="{6B24F714-BE20-4AB6-9D2B-B2AB48E6C589}" srcOrd="0" destOrd="1" presId="urn:microsoft.com/office/officeart/2005/8/layout/vList6"/>
    <dgm:cxn modelId="{1BEEECCA-AF9B-4415-A04F-EB74F0FBC67B}" type="presOf" srcId="{26C37E26-E623-4BC4-B5E6-42338E8A7103}" destId="{D05678BD-5B36-40B0-B205-45CBF13438C0}" srcOrd="0" destOrd="0" presId="urn:microsoft.com/office/officeart/2005/8/layout/vList6"/>
    <dgm:cxn modelId="{1BCB22D1-1EEA-45F5-B461-65CCE0FAB012}" srcId="{26C37E26-E623-4BC4-B5E6-42338E8A7103}" destId="{82F89BB9-4E4E-4A0C-9602-A2AD0CCA6721}" srcOrd="0" destOrd="0" parTransId="{775F5284-B2E5-4999-A054-F88DAF099F89}" sibTransId="{0DEA8A9C-2424-4172-A145-849276F07D7C}"/>
    <dgm:cxn modelId="{F4BA19DE-5564-4978-B579-86147AE6429D}" srcId="{B3F336C1-24A6-4BB2-A818-7B1C29B7395D}" destId="{DAA27423-AD0E-4641-A238-41F1C6E5C842}" srcOrd="2" destOrd="0" parTransId="{ABAA512C-7FF0-4178-B3C3-AD33F4582207}" sibTransId="{6966AA17-AB9D-43DB-AC45-E18F611D5C74}"/>
    <dgm:cxn modelId="{8115AEE1-5934-42F3-8BAF-6218848123AD}" srcId="{C20B9145-A5CF-4486-9396-7BB49DC50B4D}" destId="{B3F336C1-24A6-4BB2-A818-7B1C29B7395D}" srcOrd="1" destOrd="0" parTransId="{D74ED59C-E411-4EE7-89A7-59DC4E2CE5C7}" sibTransId="{D07CF168-B7AA-4F85-845A-01B1EAF5E866}"/>
    <dgm:cxn modelId="{3CC1F8E7-A59C-4BB7-B520-5E8FB78D8536}" type="presOf" srcId="{82F89BB9-4E4E-4A0C-9602-A2AD0CCA6721}" destId="{6B24F714-BE20-4AB6-9D2B-B2AB48E6C589}" srcOrd="0" destOrd="0" presId="urn:microsoft.com/office/officeart/2005/8/layout/vList6"/>
    <dgm:cxn modelId="{8B3B81E8-7F40-4402-BF4C-AEB804157BFF}" srcId="{C20B9145-A5CF-4486-9396-7BB49DC50B4D}" destId="{26C37E26-E623-4BC4-B5E6-42338E8A7103}" srcOrd="0" destOrd="0" parTransId="{6DAD7DCC-42F9-4100-A5FA-9A3D9EB6AD48}" sibTransId="{C922AC79-F170-4A14-A72B-0EA0CAE84B53}"/>
    <dgm:cxn modelId="{C29498E8-01F1-48BE-B4B0-FBE31C1BA829}" srcId="{26C37E26-E623-4BC4-B5E6-42338E8A7103}" destId="{226395F1-FADC-4B8B-BD72-0C73A4CA1F29}" srcOrd="1" destOrd="0" parTransId="{7B394AC7-385E-48C1-9662-8BEEAFB92C2B}" sibTransId="{387E5C8A-F44C-4B5D-9ED1-B5867268F125}"/>
    <dgm:cxn modelId="{8AE9FE18-A128-42A9-BE90-D50688DBBCB9}" type="presParOf" srcId="{80357695-4F98-4CAF-BCEB-CDDF2F3CBF45}" destId="{438D95B2-A7F6-4DEE-8AFA-A031FCB6EA51}" srcOrd="0" destOrd="0" presId="urn:microsoft.com/office/officeart/2005/8/layout/vList6"/>
    <dgm:cxn modelId="{62949FDF-FBDB-47C3-991F-A30FCBE0A0FB}" type="presParOf" srcId="{438D95B2-A7F6-4DEE-8AFA-A031FCB6EA51}" destId="{D05678BD-5B36-40B0-B205-45CBF13438C0}" srcOrd="0" destOrd="0" presId="urn:microsoft.com/office/officeart/2005/8/layout/vList6"/>
    <dgm:cxn modelId="{0DAD3C3F-EB75-4417-88CC-F7944844C5CA}" type="presParOf" srcId="{438D95B2-A7F6-4DEE-8AFA-A031FCB6EA51}" destId="{6B24F714-BE20-4AB6-9D2B-B2AB48E6C589}" srcOrd="1" destOrd="0" presId="urn:microsoft.com/office/officeart/2005/8/layout/vList6"/>
    <dgm:cxn modelId="{BB6A61E2-C190-44AE-A502-9E2E90026B04}" type="presParOf" srcId="{80357695-4F98-4CAF-BCEB-CDDF2F3CBF45}" destId="{A82AD769-D168-48BF-A34C-C364597179D6}" srcOrd="1" destOrd="0" presId="urn:microsoft.com/office/officeart/2005/8/layout/vList6"/>
    <dgm:cxn modelId="{13C36AE8-C249-4DE0-B18A-A001DD7F170D}" type="presParOf" srcId="{80357695-4F98-4CAF-BCEB-CDDF2F3CBF45}" destId="{58935AED-AB7B-4DE9-8215-1AD2BBF2BE13}" srcOrd="2" destOrd="0" presId="urn:microsoft.com/office/officeart/2005/8/layout/vList6"/>
    <dgm:cxn modelId="{DBE47097-CE2D-4C3D-8E26-1BC0DC2516EE}" type="presParOf" srcId="{58935AED-AB7B-4DE9-8215-1AD2BBF2BE13}" destId="{889FB1EF-4A64-4FE4-A6BA-44260DB0C9FF}" srcOrd="0" destOrd="0" presId="urn:microsoft.com/office/officeart/2005/8/layout/vList6"/>
    <dgm:cxn modelId="{02A4C1ED-02B0-4690-9C42-1CFC588E3DC7}" type="presParOf" srcId="{58935AED-AB7B-4DE9-8215-1AD2BBF2BE13}" destId="{AA48681D-16DC-425C-9034-3E12D8C4F73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4F714-BE20-4AB6-9D2B-B2AB48E6C589}">
      <dsp:nvSpPr>
        <dsp:cNvPr id="0" name=""/>
        <dsp:cNvSpPr/>
      </dsp:nvSpPr>
      <dsp:spPr>
        <a:xfrm>
          <a:off x="2763443" y="573"/>
          <a:ext cx="5120012" cy="22349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kern="1200" dirty="0"/>
            <a:t>活動に共鳴した方々が友の会創設→輪が広がる</a:t>
          </a:r>
        </a:p>
        <a:p>
          <a:pPr marL="228600" lvl="1" indent="-228600" algn="l" defTabSz="1066800">
            <a:lnSpc>
              <a:spcPct val="90000"/>
            </a:lnSpc>
            <a:spcBef>
              <a:spcPct val="0"/>
            </a:spcBef>
            <a:spcAft>
              <a:spcPct val="15000"/>
            </a:spcAft>
            <a:buChar char="•"/>
          </a:pPr>
          <a:r>
            <a:rPr kumimoji="1" lang="ja-JP" altLang="en-US" sz="2400" kern="1200" dirty="0"/>
            <a:t>育てた球根を持ち帰りそれぞれの自宅・道端・公園などに植栽</a:t>
          </a:r>
        </a:p>
        <a:p>
          <a:pPr marL="228600" lvl="1" indent="-228600" algn="l" defTabSz="1066800">
            <a:lnSpc>
              <a:spcPct val="90000"/>
            </a:lnSpc>
            <a:spcBef>
              <a:spcPct val="0"/>
            </a:spcBef>
            <a:spcAft>
              <a:spcPct val="15000"/>
            </a:spcAft>
            <a:buChar char="•"/>
          </a:pPr>
          <a:endParaRPr kumimoji="1" lang="ja-JP" altLang="en-US" sz="2400" kern="1200" dirty="0"/>
        </a:p>
      </dsp:txBody>
      <dsp:txXfrm>
        <a:off x="2763443" y="279937"/>
        <a:ext cx="4281922" cy="1676181"/>
      </dsp:txXfrm>
    </dsp:sp>
    <dsp:sp modelId="{D05678BD-5B36-40B0-B205-45CBF13438C0}">
      <dsp:nvSpPr>
        <dsp:cNvPr id="0" name=""/>
        <dsp:cNvSpPr/>
      </dsp:nvSpPr>
      <dsp:spPr>
        <a:xfrm>
          <a:off x="1437" y="0"/>
          <a:ext cx="2761784" cy="2234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kumimoji="1" lang="en-US" altLang="ja-JP" sz="4000" kern="1200" dirty="0"/>
            <a:t>2016</a:t>
          </a:r>
          <a:r>
            <a:rPr kumimoji="1" lang="ja-JP" altLang="en-US" sz="4000" kern="1200" dirty="0"/>
            <a:t>　　　</a:t>
          </a:r>
          <a:r>
            <a:rPr kumimoji="1" lang="ja-JP" altLang="en-US" sz="3600" kern="1200" dirty="0"/>
            <a:t>水仙の丘貸花壇友の会創設</a:t>
          </a:r>
        </a:p>
      </dsp:txBody>
      <dsp:txXfrm>
        <a:off x="110536" y="109099"/>
        <a:ext cx="2543586" cy="2016710"/>
      </dsp:txXfrm>
    </dsp:sp>
    <dsp:sp modelId="{AA48681D-16DC-425C-9034-3E12D8C4F73F}">
      <dsp:nvSpPr>
        <dsp:cNvPr id="0" name=""/>
        <dsp:cNvSpPr/>
      </dsp:nvSpPr>
      <dsp:spPr>
        <a:xfrm>
          <a:off x="2955325" y="2458972"/>
          <a:ext cx="4731069" cy="22349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kern="1200" dirty="0"/>
            <a:t>教室で楽しく体験してもらう</a:t>
          </a:r>
        </a:p>
        <a:p>
          <a:pPr marL="228600" lvl="1" indent="-228600" algn="l" defTabSz="1066800">
            <a:lnSpc>
              <a:spcPct val="90000"/>
            </a:lnSpc>
            <a:spcBef>
              <a:spcPct val="0"/>
            </a:spcBef>
            <a:spcAft>
              <a:spcPct val="15000"/>
            </a:spcAft>
            <a:buChar char="•"/>
          </a:pPr>
          <a:r>
            <a:rPr kumimoji="1" lang="ja-JP" altLang="en-US" sz="2400" kern="1200" dirty="0"/>
            <a:t>共に学んだ人達が→次へと</a:t>
          </a:r>
        </a:p>
        <a:p>
          <a:pPr marL="228600" lvl="1" indent="-228600" algn="l" defTabSz="1066800">
            <a:lnSpc>
              <a:spcPct val="90000"/>
            </a:lnSpc>
            <a:spcBef>
              <a:spcPct val="0"/>
            </a:spcBef>
            <a:spcAft>
              <a:spcPct val="15000"/>
            </a:spcAft>
            <a:buChar char="•"/>
          </a:pPr>
          <a:r>
            <a:rPr kumimoji="1" lang="ja-JP" altLang="en-US" sz="2400" kern="1200" dirty="0"/>
            <a:t>自分の取り組みが同志を通じて世に広がる</a:t>
          </a:r>
        </a:p>
      </dsp:txBody>
      <dsp:txXfrm>
        <a:off x="2955325" y="2738336"/>
        <a:ext cx="3892979" cy="1676181"/>
      </dsp:txXfrm>
    </dsp:sp>
    <dsp:sp modelId="{889FB1EF-4A64-4FE4-A6BA-44260DB0C9FF}">
      <dsp:nvSpPr>
        <dsp:cNvPr id="0" name=""/>
        <dsp:cNvSpPr/>
      </dsp:nvSpPr>
      <dsp:spPr>
        <a:xfrm>
          <a:off x="0" y="2459174"/>
          <a:ext cx="2756604" cy="2234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kumimoji="1" lang="ja-JP" altLang="en-US" sz="3600" kern="1200" dirty="0"/>
            <a:t>クラフト教室・竹工作体験教室</a:t>
          </a:r>
        </a:p>
      </dsp:txBody>
      <dsp:txXfrm>
        <a:off x="109099" y="2568273"/>
        <a:ext cx="2538406" cy="201671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99012"/>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sz="quarter" idx="1"/>
          </p:nvPr>
        </p:nvSpPr>
        <p:spPr>
          <a:xfrm>
            <a:off x="3884613" y="2"/>
            <a:ext cx="2971800" cy="499012"/>
          </a:xfrm>
          <a:prstGeom prst="rect">
            <a:avLst/>
          </a:prstGeom>
        </p:spPr>
        <p:txBody>
          <a:bodyPr vert="horz" lIns="91440" tIns="45720" rIns="91440" bIns="45720" rtlCol="0"/>
          <a:lstStyle>
            <a:lvl1pPr algn="r">
              <a:defRPr sz="1200"/>
            </a:lvl1pPr>
          </a:lstStyle>
          <a:p>
            <a:pPr>
              <a:defRPr/>
            </a:pPr>
            <a:fld id="{57DCBA82-2688-44ED-AFBD-67E74509B998}" type="datetimeFigureOut">
              <a:rPr lang="ja-JP" altLang="en-US"/>
              <a:pPr>
                <a:defRPr/>
              </a:pPr>
              <a:t>2020/11/5</a:t>
            </a:fld>
            <a:endParaRPr lang="ja-JP" altLang="en-US"/>
          </a:p>
        </p:txBody>
      </p:sp>
      <p:sp>
        <p:nvSpPr>
          <p:cNvPr id="4" name="フッター プレースホルダー 3"/>
          <p:cNvSpPr>
            <a:spLocks noGrp="1"/>
          </p:cNvSpPr>
          <p:nvPr>
            <p:ph type="ftr" sz="quarter" idx="2"/>
          </p:nvPr>
        </p:nvSpPr>
        <p:spPr>
          <a:xfrm>
            <a:off x="0" y="9446681"/>
            <a:ext cx="2971800" cy="499012"/>
          </a:xfrm>
          <a:prstGeom prst="rect">
            <a:avLst/>
          </a:prstGeom>
        </p:spPr>
        <p:txBody>
          <a:bodyPr vert="horz" lIns="91440" tIns="45720" rIns="91440" bIns="45720" rtlCol="0" anchor="b"/>
          <a:lstStyle>
            <a:lvl1pPr algn="l">
              <a:defRPr sz="1200"/>
            </a:lvl1pPr>
          </a:lstStyle>
          <a:p>
            <a:pPr>
              <a:defRPr/>
            </a:pPr>
            <a:endParaRPr lang="ja-JP" altLang="en-US"/>
          </a:p>
        </p:txBody>
      </p:sp>
      <p:sp>
        <p:nvSpPr>
          <p:cNvPr id="5" name="スライド番号プレースホルダー 4"/>
          <p:cNvSpPr>
            <a:spLocks noGrp="1"/>
          </p:cNvSpPr>
          <p:nvPr>
            <p:ph type="sldNum" sz="quarter" idx="3"/>
          </p:nvPr>
        </p:nvSpPr>
        <p:spPr>
          <a:xfrm>
            <a:off x="3884613" y="9446681"/>
            <a:ext cx="2971800" cy="499012"/>
          </a:xfrm>
          <a:prstGeom prst="rect">
            <a:avLst/>
          </a:prstGeom>
        </p:spPr>
        <p:txBody>
          <a:bodyPr vert="horz" lIns="91440" tIns="45720" rIns="91440" bIns="45720" rtlCol="0" anchor="b"/>
          <a:lstStyle>
            <a:lvl1pPr algn="r">
              <a:defRPr sz="1200"/>
            </a:lvl1pPr>
          </a:lstStyle>
          <a:p>
            <a:pPr>
              <a:defRPr/>
            </a:pPr>
            <a:fld id="{1EC9BF6E-C531-4072-8440-CDB60ABA1960}" type="slidenum">
              <a:rPr lang="ja-JP" altLang="en-US"/>
              <a:pPr>
                <a:defRPr/>
              </a:pPr>
              <a:t>‹#›</a:t>
            </a:fld>
            <a:endParaRPr lang="ja-JP" altLang="en-US"/>
          </a:p>
        </p:txBody>
      </p:sp>
    </p:spTree>
    <p:extLst>
      <p:ext uri="{BB962C8B-B14F-4D97-AF65-F5344CB8AC3E}">
        <p14:creationId xmlns:p14="http://schemas.microsoft.com/office/powerpoint/2010/main" val="3347684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99012"/>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2"/>
            <a:ext cx="2971800" cy="499012"/>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786168D1-6306-4C25-B651-5CB99DFB25FC}" type="datetimeFigureOut">
              <a:rPr lang="ja-JP" altLang="en-US"/>
              <a:pPr>
                <a:defRPr/>
              </a:pPr>
              <a:t>2020/11/5</a:t>
            </a:fld>
            <a:endParaRPr lang="ja-JP" altLang="en-US"/>
          </a:p>
        </p:txBody>
      </p:sp>
      <p:sp>
        <p:nvSpPr>
          <p:cNvPr id="4" name="スライド イメージ プレースホルダー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446681"/>
            <a:ext cx="2971800" cy="4990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9446681"/>
            <a:ext cx="2971800" cy="499012"/>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BD598861-D7FF-43EC-B7AB-4421766F502B}" type="slidenum">
              <a:rPr lang="ja-JP" altLang="en-US"/>
              <a:pPr>
                <a:defRPr/>
              </a:pPr>
              <a:t>‹#›</a:t>
            </a:fld>
            <a:endParaRPr lang="ja-JP" altLang="en-US"/>
          </a:p>
        </p:txBody>
      </p:sp>
    </p:spTree>
    <p:extLst>
      <p:ext uri="{BB962C8B-B14F-4D97-AF65-F5344CB8AC3E}">
        <p14:creationId xmlns:p14="http://schemas.microsoft.com/office/powerpoint/2010/main" val="953913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507260B-258F-4629-A239-6F766A257957}" type="slidenum">
              <a:rPr lang="en-US" altLang="ja-JP" smtClean="0">
                <a:solidFill>
                  <a:srgbClr val="000000"/>
                </a:solidFill>
              </a:rPr>
              <a:pPr fontAlgn="base">
                <a:spcBef>
                  <a:spcPct val="0"/>
                </a:spcBef>
                <a:spcAft>
                  <a:spcPct val="0"/>
                </a:spcAft>
              </a:pPr>
              <a:t>1</a:t>
            </a:fld>
            <a:endParaRPr lang="en-US" altLang="ja-JP" dirty="0">
              <a:solidFill>
                <a:srgbClr val="000000"/>
              </a:solidFill>
            </a:endParaRPr>
          </a:p>
        </p:txBody>
      </p:sp>
      <p:sp>
        <p:nvSpPr>
          <p:cNvPr id="512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ja-JP" dirty="0"/>
          </a:p>
        </p:txBody>
      </p:sp>
      <p:sp>
        <p:nvSpPr>
          <p:cNvPr id="5125" name="Text Box 3"/>
          <p:cNvSpPr txBox="1">
            <a:spLocks noChangeArrowheads="1"/>
          </p:cNvSpPr>
          <p:nvPr/>
        </p:nvSpPr>
        <p:spPr bwMode="auto">
          <a:xfrm>
            <a:off x="2697997" y="12595573"/>
            <a:ext cx="2064015" cy="665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9B73F166-FA4B-4C52-8A4D-867764EAF3AA}" type="slidenum">
              <a:rPr lang="en-US" altLang="ja-JP" smtClean="0">
                <a:solidFill>
                  <a:srgbClr val="000000"/>
                </a:solidFill>
              </a:rPr>
              <a:pPr algn="r" eaLnBrk="1" hangingPunct="1">
                <a:spcBef>
                  <a:spcPct val="0"/>
                </a:spcBef>
              </a:pPr>
              <a:t>1</a:t>
            </a:fld>
            <a:endParaRPr lang="en-US" altLang="ja-JP" dirty="0">
              <a:solidFill>
                <a:srgbClr val="000000"/>
              </a:solidFill>
            </a:endParaRPr>
          </a:p>
        </p:txBody>
      </p:sp>
    </p:spTree>
    <p:extLst>
      <p:ext uri="{BB962C8B-B14F-4D97-AF65-F5344CB8AC3E}">
        <p14:creationId xmlns:p14="http://schemas.microsoft.com/office/powerpoint/2010/main" val="479257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例年は</a:t>
            </a:r>
            <a:r>
              <a:rPr kumimoji="1" lang="en-US" altLang="ja-JP" dirty="0"/>
              <a:t>3</a:t>
            </a:r>
            <a:r>
              <a:rPr kumimoji="1" lang="ja-JP" altLang="en-US" dirty="0"/>
              <a:t>月中旬から</a:t>
            </a:r>
            <a:r>
              <a:rPr kumimoji="1" lang="en-US" altLang="ja-JP" dirty="0"/>
              <a:t>4</a:t>
            </a:r>
            <a:r>
              <a:rPr kumimoji="1" lang="ja-JP" altLang="en-US" dirty="0"/>
              <a:t>月上旬が見頃ですが、</a:t>
            </a:r>
            <a:r>
              <a:rPr kumimoji="1" lang="en-US" altLang="ja-JP" dirty="0"/>
              <a:t>2020</a:t>
            </a:r>
            <a:r>
              <a:rPr kumimoji="1" lang="ja-JP" altLang="en-US" dirty="0"/>
              <a:t>年は暖冬の影響で</a:t>
            </a:r>
            <a:r>
              <a:rPr kumimoji="1" lang="en-US" altLang="ja-JP" dirty="0"/>
              <a:t>3</a:t>
            </a:r>
            <a:r>
              <a:rPr kumimoji="1" lang="ja-JP" altLang="en-US" dirty="0"/>
              <a:t>月初めから咲き始め</a:t>
            </a:r>
            <a:r>
              <a:rPr kumimoji="1" lang="en-US" altLang="ja-JP" dirty="0"/>
              <a:t>25</a:t>
            </a:r>
            <a:r>
              <a:rPr kumimoji="1" lang="ja-JP" altLang="en-US" dirty="0"/>
              <a:t>日頃までがピークと云う異常に開花の早い年でした</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10</a:t>
            </a:fld>
            <a:endParaRPr lang="ja-JP" altLang="en-US"/>
          </a:p>
        </p:txBody>
      </p:sp>
    </p:spTree>
    <p:extLst>
      <p:ext uri="{BB962C8B-B14F-4D97-AF65-F5344CB8AC3E}">
        <p14:creationId xmlns:p14="http://schemas.microsoft.com/office/powerpoint/2010/main" val="152408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青い空・黄色のラッパ水仙と白の大杯水仙・周囲の木々の緑とのコントラストがきれいです・・・今年度末にはこの上部にサクラ</a:t>
            </a:r>
            <a:r>
              <a:rPr kumimoji="1" lang="en-US" altLang="ja-JP" dirty="0"/>
              <a:t>(</a:t>
            </a:r>
            <a:r>
              <a:rPr kumimoji="1" lang="ja-JP" altLang="en-US" dirty="0"/>
              <a:t>越の彼岸など</a:t>
            </a:r>
            <a:r>
              <a:rPr kumimoji="1" lang="en-US" altLang="ja-JP" dirty="0"/>
              <a:t>)</a:t>
            </a:r>
            <a:r>
              <a:rPr kumimoji="1" lang="ja-JP" altLang="en-US" dirty="0"/>
              <a:t>を新植し景観のグレードアップを計画しています</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11</a:t>
            </a:fld>
            <a:endParaRPr lang="ja-JP" altLang="en-US"/>
          </a:p>
        </p:txBody>
      </p:sp>
    </p:spTree>
    <p:extLst>
      <p:ext uri="{BB962C8B-B14F-4D97-AF65-F5344CB8AC3E}">
        <p14:creationId xmlns:p14="http://schemas.microsoft.com/office/powerpoint/2010/main" val="1524089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2013</a:t>
            </a:r>
            <a:r>
              <a:rPr kumimoji="1" lang="ja-JP" altLang="en-US" dirty="0"/>
              <a:t>年に水仙の丘が淡路島らしい景観</a:t>
            </a:r>
            <a:r>
              <a:rPr kumimoji="1" lang="en-US" altLang="ja-JP" dirty="0"/>
              <a:t>100</a:t>
            </a:r>
            <a:r>
              <a:rPr kumimoji="1" lang="ja-JP" altLang="en-US" dirty="0"/>
              <a:t>選として住民投票で選ばれる「淡路島百景」に選定され、その後記念切手になりました</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12</a:t>
            </a:fld>
            <a:endParaRPr lang="ja-JP" altLang="en-US"/>
          </a:p>
        </p:txBody>
      </p:sp>
    </p:spTree>
    <p:extLst>
      <p:ext uri="{BB962C8B-B14F-4D97-AF65-F5344CB8AC3E}">
        <p14:creationId xmlns:p14="http://schemas.microsoft.com/office/powerpoint/2010/main" val="3738021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ご来園の方々には散策や摘み取り体験など、それぞれの自由な時間を過ごしていただいています（期間中の日曜日にはペットボトルや空き缶の工作・竹細工の体験教室も開催）</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13</a:t>
            </a:fld>
            <a:endParaRPr lang="ja-JP" altLang="en-US"/>
          </a:p>
        </p:txBody>
      </p:sp>
    </p:spTree>
    <p:extLst>
      <p:ext uri="{BB962C8B-B14F-4D97-AF65-F5344CB8AC3E}">
        <p14:creationId xmlns:p14="http://schemas.microsoft.com/office/powerpoint/2010/main" val="2861336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t>2016</a:t>
            </a:r>
            <a:r>
              <a:rPr lang="ja-JP" altLang="en-US" dirty="0"/>
              <a:t>年～「水仙の丘貸花壇友の会」を創設し、</a:t>
            </a:r>
            <a:r>
              <a:rPr lang="en-US" altLang="ja-JP" dirty="0"/>
              <a:t>8</a:t>
            </a:r>
            <a:r>
              <a:rPr lang="ja-JP" altLang="en-US" dirty="0"/>
              <a:t>団体</a:t>
            </a:r>
            <a:r>
              <a:rPr lang="en-US" altLang="ja-JP" dirty="0"/>
              <a:t>30</a:t>
            </a:r>
            <a:r>
              <a:rPr lang="ja-JP" altLang="en-US" dirty="0"/>
              <a:t>名が登録、無料・自己管理・余剰の労力でお手伝いいただき、増えた球根は会員さんが持ち帰り水仙の輪を広げてもらいます</a:t>
            </a:r>
          </a:p>
        </p:txBody>
      </p:sp>
      <p:sp>
        <p:nvSpPr>
          <p:cNvPr id="604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43DC9-305E-4E68-80F1-1DD550290AA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79032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会員の方々に花がら摘み・分球・移植・草刈りなどの管理作業のご協力も得ながら、</a:t>
            </a:r>
            <a:r>
              <a:rPr kumimoji="1" lang="en-US" altLang="ja-JP" dirty="0"/>
              <a:t>4000</a:t>
            </a:r>
            <a:r>
              <a:rPr kumimoji="1" lang="ja-JP" altLang="en-US" dirty="0"/>
              <a:t>㎡の植栽管理に努めています</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15</a:t>
            </a:fld>
            <a:endParaRPr lang="ja-JP" altLang="en-US"/>
          </a:p>
        </p:txBody>
      </p:sp>
    </p:spTree>
    <p:extLst>
      <p:ext uri="{BB962C8B-B14F-4D97-AF65-F5344CB8AC3E}">
        <p14:creationId xmlns:p14="http://schemas.microsoft.com/office/powerpoint/2010/main" val="1793007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野鳥の巣箱やえさ台も設置し島の春を演出、また水仙の他にもジンチョウゲ・ボケ・黄梅・ユキヤナギ等の花木やスノーフレーク・ムスカリ等の草花、柑橘の実りの姿も同時期に見られます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16</a:t>
            </a:fld>
            <a:endParaRPr lang="ja-JP" altLang="en-US"/>
          </a:p>
        </p:txBody>
      </p:sp>
    </p:spTree>
    <p:extLst>
      <p:ext uri="{BB962C8B-B14F-4D97-AF65-F5344CB8AC3E}">
        <p14:creationId xmlns:p14="http://schemas.microsoft.com/office/powerpoint/2010/main" val="7612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趣味のクラフト作品・・・環境問題にも意識を向けてもらえたらとエコ関連作品を配置</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17</a:t>
            </a:fld>
            <a:endParaRPr lang="ja-JP" altLang="en-US"/>
          </a:p>
        </p:txBody>
      </p:sp>
    </p:spTree>
    <p:extLst>
      <p:ext uri="{BB962C8B-B14F-4D97-AF65-F5344CB8AC3E}">
        <p14:creationId xmlns:p14="http://schemas.microsoft.com/office/powerpoint/2010/main" val="2265396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園内の施設・備品も全て</a:t>
            </a:r>
            <a:r>
              <a:rPr kumimoji="1" lang="ja-JP" altLang="en-US" u="none" dirty="0"/>
              <a:t>手作りです（写真撮影ベストポイントのベンチ・展望テラス・足の不自由な方のために全体を眺められる見晴台のテント）</a:t>
            </a:r>
            <a:endParaRPr kumimoji="1" lang="ja-JP" altLang="en-US" u="sng" dirty="0"/>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18</a:t>
            </a:fld>
            <a:endParaRPr lang="ja-JP" altLang="en-US"/>
          </a:p>
        </p:txBody>
      </p:sp>
    </p:spTree>
    <p:extLst>
      <p:ext uri="{BB962C8B-B14F-4D97-AF65-F5344CB8AC3E}">
        <p14:creationId xmlns:p14="http://schemas.microsoft.com/office/powerpoint/2010/main" val="1276041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放置竹林解消に役立てようと「竹工作」をやっています、小学校の課外授業の受け入れや、要望があれば学校へ出向き教室を開き、荒れた里山の問題なども子供たちと話します</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19</a:t>
            </a:fld>
            <a:endParaRPr lang="ja-JP" altLang="en-US"/>
          </a:p>
        </p:txBody>
      </p:sp>
    </p:spTree>
    <p:extLst>
      <p:ext uri="{BB962C8B-B14F-4D97-AF65-F5344CB8AC3E}">
        <p14:creationId xmlns:p14="http://schemas.microsoft.com/office/powerpoint/2010/main" val="71141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7355247E-8390-4580-9D74-F2576EF2C510}" type="slidenum">
              <a:rPr lang="en-US">
                <a:solidFill>
                  <a:prstClr val="black"/>
                </a:solidFill>
              </a:rPr>
              <a:pPr>
                <a:defRPr/>
              </a:pPr>
              <a:t>2</a:t>
            </a:fld>
            <a:endParaRPr lang="en-US" dirty="0">
              <a:solidFill>
                <a:prstClr val="black"/>
              </a:solidFill>
            </a:endParaRPr>
          </a:p>
        </p:txBody>
      </p:sp>
      <p:sp>
        <p:nvSpPr>
          <p:cNvPr id="11267" name="Rectangle 1"/>
          <p:cNvSpPr>
            <a:spLocks noGrp="1" noRot="1" noChangeAspect="1" noChangeArrowheads="1" noTextEdit="1"/>
          </p:cNvSpPr>
          <p:nvPr>
            <p:ph type="sldImg"/>
          </p:nvPr>
        </p:nvSpPr>
        <p:spPr bwMode="auto">
          <a:xfrm>
            <a:off x="723900" y="809625"/>
            <a:ext cx="5410200" cy="4057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p:cNvSpPr>
            <a:spLocks noGrp="1" noChangeArrowheads="1"/>
          </p:cNvSpPr>
          <p:nvPr>
            <p:ph type="body" idx="1"/>
          </p:nvPr>
        </p:nvSpPr>
        <p:spPr bwMode="auto">
          <a:xfrm>
            <a:off x="685800" y="5138609"/>
            <a:ext cx="5486400" cy="486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ja-JP" altLang="en-US" dirty="0"/>
              <a:t>淡路島で１～</a:t>
            </a:r>
            <a:r>
              <a:rPr lang="en-US" altLang="ja-JP" dirty="0"/>
              <a:t>4</a:t>
            </a:r>
            <a:r>
              <a:rPr lang="ja-JP" altLang="en-US" dirty="0"/>
              <a:t>月の長期間水仙の花を楽しんでもらえるよう「水仙の花咲く公園島淡路を目指すことにしました」　また趣味を生かした体験教室も実施</a:t>
            </a:r>
            <a:endParaRPr lang="en-US" altLang="ja-JP" dirty="0"/>
          </a:p>
          <a:p>
            <a:endParaRPr lang="ja-JP" altLang="ja-JP" dirty="0"/>
          </a:p>
        </p:txBody>
      </p:sp>
    </p:spTree>
    <p:extLst>
      <p:ext uri="{BB962C8B-B14F-4D97-AF65-F5344CB8AC3E}">
        <p14:creationId xmlns:p14="http://schemas.microsoft.com/office/powerpoint/2010/main" val="473410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竹工作などクラフト教室での講師としての指導の他高齢者大学・子供会・老人会・社共や地域のイベント、どこでも要請があれば参加し、交流・・・体験をしてもらっています</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20</a:t>
            </a:fld>
            <a:endParaRPr lang="ja-JP" altLang="en-US"/>
          </a:p>
        </p:txBody>
      </p:sp>
    </p:spTree>
    <p:extLst>
      <p:ext uri="{BB962C8B-B14F-4D97-AF65-F5344CB8AC3E}">
        <p14:creationId xmlns:p14="http://schemas.microsoft.com/office/powerpoint/2010/main" val="245557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有名な豊岡市のチューリップ祭りの実行委員との交流、プラットホーム淡路島のメンバーと共に宍粟市との交流記念での水仙の植栽など、地域を問わず交流を図り花の輪を広げています</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21</a:t>
            </a:fld>
            <a:endParaRPr lang="ja-JP" altLang="en-US"/>
          </a:p>
        </p:txBody>
      </p:sp>
    </p:spTree>
    <p:extLst>
      <p:ext uri="{BB962C8B-B14F-4D97-AF65-F5344CB8AC3E}">
        <p14:creationId xmlns:p14="http://schemas.microsoft.com/office/powerpoint/2010/main" val="848259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再訪問で交流を深める・・・・水仙が結んでくれた縁でしっかりと輪が広がりました</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22</a:t>
            </a:fld>
            <a:endParaRPr lang="ja-JP" altLang="en-US"/>
          </a:p>
        </p:txBody>
      </p:sp>
    </p:spTree>
    <p:extLst>
      <p:ext uri="{BB962C8B-B14F-4D97-AF65-F5344CB8AC3E}">
        <p14:creationId xmlns:p14="http://schemas.microsoft.com/office/powerpoint/2010/main" val="1399115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阪神淡路の被災住民</a:t>
            </a:r>
            <a:r>
              <a:rPr kumimoji="1" lang="en-US" altLang="ja-JP" dirty="0"/>
              <a:t>10</a:t>
            </a:r>
            <a:r>
              <a:rPr kumimoji="1" lang="ja-JP" altLang="en-US" dirty="0"/>
              <a:t>名が福島の被災地に</a:t>
            </a:r>
            <a:r>
              <a:rPr kumimoji="1" lang="en-US" altLang="ja-JP" dirty="0"/>
              <a:t>(</a:t>
            </a:r>
            <a:r>
              <a:rPr kumimoji="1" lang="ja-JP" altLang="en-US" dirty="0"/>
              <a:t>復興のシンボル</a:t>
            </a:r>
            <a:r>
              <a:rPr kumimoji="1" lang="en-US" altLang="ja-JP" dirty="0"/>
              <a:t>)</a:t>
            </a:r>
            <a:r>
              <a:rPr kumimoji="1" lang="ja-JP" altLang="en-US" dirty="0"/>
              <a:t>水仙</a:t>
            </a:r>
            <a:r>
              <a:rPr kumimoji="1" lang="en-US" altLang="ja-JP" dirty="0"/>
              <a:t>1000</a:t>
            </a:r>
            <a:r>
              <a:rPr kumimoji="1" lang="ja-JP" altLang="en-US" dirty="0"/>
              <a:t>球を持参して・・・互いの復興を願って淡路のメンバーと地域の皆さんとが一緒に「メモリアル花壇」をつくりました</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23</a:t>
            </a:fld>
            <a:endParaRPr lang="ja-JP" altLang="en-US"/>
          </a:p>
        </p:txBody>
      </p:sp>
    </p:spTree>
    <p:extLst>
      <p:ext uri="{BB962C8B-B14F-4D97-AF65-F5344CB8AC3E}">
        <p14:creationId xmlns:p14="http://schemas.microsoft.com/office/powerpoint/2010/main" val="2922926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水仙の植え付け終了後も交流を深め・・・　その後の便りで”この春にはきれいに咲き揃いました“と写真付きで報告を受け、”心の絆”が結ばれたと喜んでいます</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24</a:t>
            </a:fld>
            <a:endParaRPr lang="ja-JP" altLang="en-US"/>
          </a:p>
        </p:txBody>
      </p:sp>
    </p:spTree>
    <p:extLst>
      <p:ext uri="{BB962C8B-B14F-4D97-AF65-F5344CB8AC3E}">
        <p14:creationId xmlns:p14="http://schemas.microsoft.com/office/powerpoint/2010/main" val="3329761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地元団体が行っている”くに生み神話のまちづくり”活動に協賛して水仙球を提供、子供たちらが河川沿い道路法面に水仙を植えました</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25</a:t>
            </a:fld>
            <a:endParaRPr lang="ja-JP" altLang="en-US"/>
          </a:p>
        </p:txBody>
      </p:sp>
    </p:spTree>
    <p:extLst>
      <p:ext uri="{BB962C8B-B14F-4D97-AF65-F5344CB8AC3E}">
        <p14:creationId xmlns:p14="http://schemas.microsoft.com/office/powerpoint/2010/main" val="226158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長年入園無料でやってきましたが、来園者数が増えるにつれ園の安全対策や整備充実に経費がかさむようになり、今年度から入園料</a:t>
            </a:r>
            <a:r>
              <a:rPr kumimoji="1" lang="en-US" altLang="ja-JP" dirty="0"/>
              <a:t>(</a:t>
            </a:r>
            <a:r>
              <a:rPr kumimoji="1" lang="ja-JP" altLang="en-US" dirty="0"/>
              <a:t>大人</a:t>
            </a:r>
            <a:r>
              <a:rPr kumimoji="1" lang="en-US" altLang="ja-JP" dirty="0"/>
              <a:t>300</a:t>
            </a:r>
            <a:r>
              <a:rPr kumimoji="1" lang="ja-JP" altLang="en-US" dirty="0"/>
              <a:t>円中以下無料</a:t>
            </a:r>
            <a:r>
              <a:rPr kumimoji="1" lang="en-US" altLang="ja-JP" dirty="0"/>
              <a:t>)</a:t>
            </a:r>
            <a:r>
              <a:rPr kumimoji="1" lang="ja-JP" altLang="en-US" dirty="0"/>
              <a:t>ご協力をお願いしています</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26</a:t>
            </a:fld>
            <a:endParaRPr lang="ja-JP" altLang="en-US"/>
          </a:p>
        </p:txBody>
      </p:sp>
    </p:spTree>
    <p:extLst>
      <p:ext uri="{BB962C8B-B14F-4D97-AF65-F5344CB8AC3E}">
        <p14:creationId xmlns:p14="http://schemas.microsoft.com/office/powerpoint/2010/main" val="2363767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9"/>
          <p:cNvSpPr>
            <a:spLocks noGrp="1" noChangeArrowheads="1"/>
          </p:cNvSpPr>
          <p:nvPr>
            <p:ph type="sldNum" sz="quarter"/>
          </p:nvPr>
        </p:nvSpPr>
        <p:spPr>
          <a:noFill/>
        </p:spPr>
        <p:txBody>
          <a:bodyPr/>
          <a:lstStyle>
            <a:lvl1pPr>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1pPr>
            <a:lvl2pPr>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2pPr>
            <a:lvl3pPr>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3pPr>
            <a:lvl4pPr>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4pPr>
            <a:lvl5pPr>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bg1"/>
                </a:solidFill>
                <a:latin typeface="Calibri" panose="020F0502020204030204" pitchFamily="34" charset="0"/>
                <a:ea typeface="ＭＳ Ｐゴシック" panose="020B0600070205080204" pitchFamily="50" charset="-128"/>
              </a:defRPr>
            </a:lvl9pPr>
          </a:lstStyle>
          <a:p>
            <a:fld id="{3BD60287-B9D3-4AFD-BE22-A2848F76976A}" type="slidenum">
              <a:rPr lang="en-US" altLang="ja-JP">
                <a:solidFill>
                  <a:srgbClr val="000000"/>
                </a:solidFill>
                <a:latin typeface="Times New Roman" panose="02020603050405020304" pitchFamily="18" charset="0"/>
                <a:ea typeface="ＭＳ Ｐ明朝" panose="02020600040205080304" pitchFamily="18" charset="-128"/>
              </a:rPr>
              <a:pPr/>
              <a:t>27</a:t>
            </a:fld>
            <a:endParaRPr lang="en-US" altLang="ja-JP" dirty="0">
              <a:solidFill>
                <a:srgbClr val="000000"/>
              </a:solidFill>
              <a:latin typeface="Times New Roman" panose="02020603050405020304" pitchFamily="18" charset="0"/>
              <a:ea typeface="ＭＳ Ｐ明朝" panose="02020600040205080304" pitchFamily="18" charset="-128"/>
            </a:endParaRPr>
          </a:p>
        </p:txBody>
      </p:sp>
      <p:sp>
        <p:nvSpPr>
          <p:cNvPr id="33795" name="Rectangle 1"/>
          <p:cNvSpPr>
            <a:spLocks noGrp="1" noRot="1" noChangeAspect="1" noChangeArrowheads="1" noTextEdit="1"/>
          </p:cNvSpPr>
          <p:nvPr>
            <p:ph type="sldImg"/>
          </p:nvPr>
        </p:nvSpPr>
        <p:spPr>
          <a:xfrm>
            <a:off x="3384550" y="863600"/>
            <a:ext cx="3105150" cy="23304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987425" y="3324292"/>
            <a:ext cx="7899400" cy="271987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latin typeface="Times New Roman" panose="02020603050405020304" pitchFamily="18" charset="0"/>
              </a:rPr>
              <a:t>テレビ・新聞などマスコミで度々報道して頂いたのでご来園の方も年々増えています、訪れる人の多数が“今年もきれいに咲いたね”との感動の声や労いのお声がけをいただいたり、とても励みになっています、これからも淡路島が公園島として愛されるよう、花で繋がった絆を大切に・・・水仙の丘がこころのふるさととなれるよう、しっかり管理し、おもてなしいたいと思います。</a:t>
            </a:r>
            <a:endParaRPr lang="ja-JP" altLang="ja-JP" dirty="0">
              <a:latin typeface="Times New Roman" panose="02020603050405020304" pitchFamily="18" charset="0"/>
            </a:endParaRPr>
          </a:p>
        </p:txBody>
      </p:sp>
    </p:spTree>
    <p:extLst>
      <p:ext uri="{BB962C8B-B14F-4D97-AF65-F5344CB8AC3E}">
        <p14:creationId xmlns:p14="http://schemas.microsoft.com/office/powerpoint/2010/main" val="1541850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C6AA17C-9BAF-4265-94EC-146D3243D8E5}" type="slidenum">
              <a:rPr lang="en-US" altLang="ja-JP" smtClean="0">
                <a:latin typeface="Calibri" panose="020F0502020204030204" pitchFamily="34" charset="0"/>
              </a:rPr>
              <a:pPr>
                <a:spcBef>
                  <a:spcPct val="0"/>
                </a:spcBef>
                <a:buClrTx/>
                <a:buFontTx/>
                <a:buNone/>
              </a:pPr>
              <a:t>28</a:t>
            </a:fld>
            <a:endParaRPr lang="en-US" altLang="ja-JP" dirty="0">
              <a:latin typeface="Calibri" panose="020F0502020204030204" pitchFamily="34" charset="0"/>
            </a:endParaRPr>
          </a:p>
        </p:txBody>
      </p:sp>
      <p:sp>
        <p:nvSpPr>
          <p:cNvPr id="45059" name="Rectangle 1"/>
          <p:cNvSpPr>
            <a:spLocks noGrp="1" noRot="1" noChangeAspect="1" noChangeArrowheads="1" noTextEdit="1"/>
          </p:cNvSpPr>
          <p:nvPr>
            <p:ph type="sldImg"/>
          </p:nvPr>
        </p:nvSpPr>
        <p:spPr>
          <a:xfrm>
            <a:off x="1357313" y="1150938"/>
            <a:ext cx="4143375" cy="31083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p:cNvSpPr>
            <a:spLocks noGrp="1" noChangeArrowheads="1"/>
          </p:cNvSpPr>
          <p:nvPr>
            <p:ph type="body" idx="1"/>
          </p:nvPr>
        </p:nvSpPr>
        <p:spPr>
          <a:xfrm>
            <a:off x="685800" y="4432387"/>
            <a:ext cx="5486400" cy="362649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dirty="0"/>
          </a:p>
        </p:txBody>
      </p:sp>
    </p:spTree>
    <p:extLst>
      <p:ext uri="{BB962C8B-B14F-4D97-AF65-F5344CB8AC3E}">
        <p14:creationId xmlns:p14="http://schemas.microsoft.com/office/powerpoint/2010/main" val="51839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7355247E-8390-4580-9D74-F2576EF2C510}" type="slidenum">
              <a:rPr lang="en-US">
                <a:solidFill>
                  <a:prstClr val="black"/>
                </a:solidFill>
              </a:rPr>
              <a:pPr>
                <a:defRPr/>
              </a:pPr>
              <a:t>3</a:t>
            </a:fld>
            <a:endParaRPr lang="en-US" dirty="0">
              <a:solidFill>
                <a:prstClr val="black"/>
              </a:solidFill>
            </a:endParaRPr>
          </a:p>
        </p:txBody>
      </p:sp>
      <p:sp>
        <p:nvSpPr>
          <p:cNvPr id="11267" name="Rectangle 1"/>
          <p:cNvSpPr>
            <a:spLocks noGrp="1" noRot="1" noChangeAspect="1" noChangeArrowheads="1" noTextEdit="1"/>
          </p:cNvSpPr>
          <p:nvPr>
            <p:ph type="sldImg"/>
          </p:nvPr>
        </p:nvSpPr>
        <p:spPr bwMode="auto">
          <a:xfrm>
            <a:off x="723900" y="809625"/>
            <a:ext cx="5410200" cy="4057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p:cNvSpPr>
            <a:spLocks noGrp="1" noChangeArrowheads="1"/>
          </p:cNvSpPr>
          <p:nvPr>
            <p:ph type="body" idx="1"/>
          </p:nvPr>
        </p:nvSpPr>
        <p:spPr bwMode="auto">
          <a:xfrm>
            <a:off x="685800" y="5138609"/>
            <a:ext cx="5486400" cy="486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ja-JP" altLang="en-US" dirty="0"/>
              <a:t>いろいろな人との出会いの中で活動に共鳴していただいた方が後に”貸花壇友の会”を創設し活動の輪が広がって行くこととなりました</a:t>
            </a:r>
            <a:endParaRPr lang="ja-JP" altLang="ja-JP" dirty="0"/>
          </a:p>
        </p:txBody>
      </p:sp>
    </p:spTree>
    <p:extLst>
      <p:ext uri="{BB962C8B-B14F-4D97-AF65-F5344CB8AC3E}">
        <p14:creationId xmlns:p14="http://schemas.microsoft.com/office/powerpoint/2010/main" val="51584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7355247E-8390-4580-9D74-F2576EF2C510}" type="slidenum">
              <a:rPr lang="en-US">
                <a:solidFill>
                  <a:prstClr val="black"/>
                </a:solidFill>
              </a:rPr>
              <a:pPr>
                <a:defRPr/>
              </a:pPr>
              <a:t>4</a:t>
            </a:fld>
            <a:endParaRPr lang="en-US" dirty="0">
              <a:solidFill>
                <a:prstClr val="black"/>
              </a:solidFill>
            </a:endParaRPr>
          </a:p>
        </p:txBody>
      </p:sp>
      <p:sp>
        <p:nvSpPr>
          <p:cNvPr id="11267" name="Rectangle 1"/>
          <p:cNvSpPr>
            <a:spLocks noGrp="1" noRot="1" noChangeAspect="1" noChangeArrowheads="1" noTextEdit="1"/>
          </p:cNvSpPr>
          <p:nvPr>
            <p:ph type="sldImg"/>
          </p:nvPr>
        </p:nvSpPr>
        <p:spPr bwMode="auto">
          <a:xfrm>
            <a:off x="723900" y="809625"/>
            <a:ext cx="5410200" cy="4057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p:cNvSpPr>
            <a:spLocks noGrp="1" noChangeArrowheads="1"/>
          </p:cNvSpPr>
          <p:nvPr>
            <p:ph type="body" idx="1"/>
          </p:nvPr>
        </p:nvSpPr>
        <p:spPr bwMode="auto">
          <a:xfrm>
            <a:off x="685800" y="5138609"/>
            <a:ext cx="5486400" cy="4867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r>
              <a:rPr lang="ja-JP" altLang="en-US" dirty="0"/>
              <a:t>水仙の植栽や竹工作など自分の取り組みが交流した人たちによって、また次へと広がって行くことはとてもうれしく、仲間と共に地域実践活動をさらに発展させたいと思います</a:t>
            </a:r>
            <a:endParaRPr lang="ja-JP" altLang="ja-JP" dirty="0"/>
          </a:p>
        </p:txBody>
      </p:sp>
    </p:spTree>
    <p:extLst>
      <p:ext uri="{BB962C8B-B14F-4D97-AF65-F5344CB8AC3E}">
        <p14:creationId xmlns:p14="http://schemas.microsoft.com/office/powerpoint/2010/main" val="2653779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「我が村を美しく」の想いを込めての花園づくり・・・球根は購入せず自宅に植えてあった</a:t>
            </a:r>
            <a:r>
              <a:rPr kumimoji="1" lang="en-US" altLang="ja-JP" dirty="0"/>
              <a:t>1000</a:t>
            </a:r>
            <a:r>
              <a:rPr kumimoji="1" lang="ja-JP" altLang="en-US" dirty="0"/>
              <a:t>球から分球を繰り返し、</a:t>
            </a:r>
            <a:r>
              <a:rPr kumimoji="1" lang="en-US" altLang="ja-JP" dirty="0"/>
              <a:t>2010</a:t>
            </a:r>
            <a:r>
              <a:rPr kumimoji="1" lang="ja-JP" altLang="en-US" dirty="0"/>
              <a:t>年まで</a:t>
            </a:r>
            <a:r>
              <a:rPr kumimoji="1" lang="en-US" altLang="ja-JP" dirty="0"/>
              <a:t>13</a:t>
            </a:r>
            <a:r>
              <a:rPr kumimoji="1" lang="ja-JP" altLang="en-US" dirty="0"/>
              <a:t>年かけて全面に植え付け「水仙の丘」を完成させました</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5</a:t>
            </a:fld>
            <a:endParaRPr lang="ja-JP" altLang="en-US"/>
          </a:p>
        </p:txBody>
      </p:sp>
    </p:spTree>
    <p:extLst>
      <p:ext uri="{BB962C8B-B14F-4D97-AF65-F5344CB8AC3E}">
        <p14:creationId xmlns:p14="http://schemas.microsoft.com/office/powerpoint/2010/main" val="267677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黄色のラッパ水仙や白の大杯水仙など</a:t>
            </a:r>
            <a:r>
              <a:rPr kumimoji="1" lang="en-US" altLang="ja-JP" dirty="0"/>
              <a:t>17</a:t>
            </a:r>
            <a:r>
              <a:rPr kumimoji="1" lang="ja-JP" altLang="en-US" dirty="0"/>
              <a:t>品種</a:t>
            </a:r>
            <a:r>
              <a:rPr kumimoji="1" lang="en-US" altLang="ja-JP" dirty="0"/>
              <a:t>10</a:t>
            </a:r>
            <a:r>
              <a:rPr kumimoji="1" lang="ja-JP" altLang="en-US" dirty="0"/>
              <a:t>万本を植裁・・・　丘の斜面一体を埋める花が評判となり</a:t>
            </a:r>
            <a:r>
              <a:rPr kumimoji="1" lang="en-US" altLang="ja-JP" dirty="0"/>
              <a:t>2007</a:t>
            </a:r>
            <a:r>
              <a:rPr kumimoji="1" lang="ja-JP" altLang="en-US" dirty="0"/>
              <a:t>年頃から一般開放し始めました</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6</a:t>
            </a:fld>
            <a:endParaRPr lang="ja-JP" altLang="en-US"/>
          </a:p>
        </p:txBody>
      </p:sp>
    </p:spTree>
    <p:extLst>
      <p:ext uri="{BB962C8B-B14F-4D97-AF65-F5344CB8AC3E}">
        <p14:creationId xmlns:p14="http://schemas.microsoft.com/office/powerpoint/2010/main" val="303458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いろいろな角度から見た水仙の丘の眺めです（２０数年前廃園と化していたみかん園跡地を花園に再生することができました）</a:t>
            </a:r>
          </a:p>
        </p:txBody>
      </p:sp>
      <p:sp>
        <p:nvSpPr>
          <p:cNvPr id="4" name="スライド番号プレースホルダー 3"/>
          <p:cNvSpPr>
            <a:spLocks noGrp="1"/>
          </p:cNvSpPr>
          <p:nvPr>
            <p:ph type="sldNum" sz="quarter" idx="5"/>
          </p:nvPr>
        </p:nvSpPr>
        <p:spPr/>
        <p:txBody>
          <a:bodyPr/>
          <a:lstStyle/>
          <a:p>
            <a:pPr>
              <a:defRPr/>
            </a:pPr>
            <a:fld id="{BD598861-D7FF-43EC-B7AB-4421766F502B}" type="slidenum">
              <a:rPr lang="ja-JP" altLang="en-US" smtClean="0"/>
              <a:pPr>
                <a:defRPr/>
              </a:pPr>
              <a:t>7</a:t>
            </a:fld>
            <a:endParaRPr lang="ja-JP" altLang="en-US"/>
          </a:p>
        </p:txBody>
      </p:sp>
    </p:spTree>
    <p:extLst>
      <p:ext uri="{BB962C8B-B14F-4D97-AF65-F5344CB8AC3E}">
        <p14:creationId xmlns:p14="http://schemas.microsoft.com/office/powerpoint/2010/main" val="126341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早春を飾る水仙の美しい景観が評価され、</a:t>
            </a:r>
            <a:r>
              <a:rPr kumimoji="1" lang="en-US" altLang="ja-JP" dirty="0"/>
              <a:t>2008</a:t>
            </a:r>
            <a:r>
              <a:rPr kumimoji="1" lang="ja-JP" altLang="en-US" dirty="0"/>
              <a:t>年に「あわじ花へんろ」第</a:t>
            </a:r>
            <a:r>
              <a:rPr kumimoji="1" lang="en-US" altLang="ja-JP" dirty="0"/>
              <a:t>48</a:t>
            </a:r>
            <a:r>
              <a:rPr kumimoji="1" lang="ja-JP" altLang="en-US" dirty="0"/>
              <a:t>番札所の認定を受け、県内外から多くの花の愛好家の方々が訪れるようになりました</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8</a:t>
            </a:fld>
            <a:endParaRPr lang="ja-JP" altLang="en-US"/>
          </a:p>
        </p:txBody>
      </p:sp>
    </p:spTree>
    <p:extLst>
      <p:ext uri="{BB962C8B-B14F-4D97-AF65-F5344CB8AC3E}">
        <p14:creationId xmlns:p14="http://schemas.microsoft.com/office/powerpoint/2010/main" val="152408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丘の上の入り口から遊歩道を下り園内を見て回れるよう園路が整備できています、また最上部には丘を見下ろすテラスや見晴らし台、中段には休憩用東屋、下段には撮影用ベンチも設置</a:t>
            </a:r>
          </a:p>
        </p:txBody>
      </p:sp>
      <p:sp>
        <p:nvSpPr>
          <p:cNvPr id="4" name="スライド番号プレースホルダー 3"/>
          <p:cNvSpPr>
            <a:spLocks noGrp="1"/>
          </p:cNvSpPr>
          <p:nvPr>
            <p:ph type="sldNum" sz="quarter" idx="10"/>
          </p:nvPr>
        </p:nvSpPr>
        <p:spPr/>
        <p:txBody>
          <a:bodyPr/>
          <a:lstStyle/>
          <a:p>
            <a:pPr>
              <a:defRPr/>
            </a:pPr>
            <a:fld id="{BD598861-D7FF-43EC-B7AB-4421766F502B}" type="slidenum">
              <a:rPr lang="ja-JP" altLang="en-US" smtClean="0"/>
              <a:pPr>
                <a:defRPr/>
              </a:pPr>
              <a:t>9</a:t>
            </a:fld>
            <a:endParaRPr lang="ja-JP" altLang="en-US"/>
          </a:p>
        </p:txBody>
      </p:sp>
    </p:spTree>
    <p:extLst>
      <p:ext uri="{BB962C8B-B14F-4D97-AF65-F5344CB8AC3E}">
        <p14:creationId xmlns:p14="http://schemas.microsoft.com/office/powerpoint/2010/main" val="1524089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fld id="{F1C35416-4B3A-4712-BABD-BD681B1E0CC2}" type="datetimeFigureOut">
              <a:rPr lang="ja-JP" altLang="en-US" smtClean="0"/>
              <a:pPr>
                <a:defRPr/>
              </a:pPr>
              <a:t>2020/11/5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0167ACF4-E519-47A0-ABCC-618CFBD38A70}" type="slidenum">
              <a:rPr lang="ja-JP" altLang="en-US" smtClean="0"/>
              <a:pPr>
                <a:defRPr/>
              </a:pPr>
              <a:t>‹#›</a:t>
            </a:fld>
            <a:endParaRPr lang="ja-JP" altLang="en-US"/>
          </a:p>
        </p:txBody>
      </p:sp>
    </p:spTree>
    <p:extLst>
      <p:ext uri="{BB962C8B-B14F-4D97-AF65-F5344CB8AC3E}">
        <p14:creationId xmlns:p14="http://schemas.microsoft.com/office/powerpoint/2010/main" val="359918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fld id="{CCD50B79-D506-409A-BF9D-81CAD32DC2DD}" type="datetimeFigureOut">
              <a:rPr lang="ja-JP" altLang="en-US" smtClean="0"/>
              <a:pPr>
                <a:defRPr/>
              </a:pPr>
              <a:t>2020/11/5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7BBFBA09-67A3-4621-90A9-5D20A9A9E941}" type="slidenum">
              <a:rPr lang="ja-JP" altLang="en-US" smtClean="0"/>
              <a:pPr>
                <a:defRPr/>
              </a:pPr>
              <a:t>‹#›</a:t>
            </a:fld>
            <a:endParaRPr lang="ja-JP" altLang="en-US"/>
          </a:p>
        </p:txBody>
      </p:sp>
    </p:spTree>
    <p:extLst>
      <p:ext uri="{BB962C8B-B14F-4D97-AF65-F5344CB8AC3E}">
        <p14:creationId xmlns:p14="http://schemas.microsoft.com/office/powerpoint/2010/main" val="276928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fld id="{56049C07-DA20-440B-B821-49C7B3952E2F}" type="datetimeFigureOut">
              <a:rPr lang="ja-JP" altLang="en-US" smtClean="0"/>
              <a:pPr>
                <a:defRPr/>
              </a:pPr>
              <a:t>2020/11/5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6DA345D0-4CC8-4E18-AB2A-2F1EEEDDFE97}" type="slidenum">
              <a:rPr lang="ja-JP" altLang="en-US" smtClean="0"/>
              <a:pPr>
                <a:defRPr/>
              </a:pPr>
              <a:t>‹#›</a:t>
            </a:fld>
            <a:endParaRPr lang="ja-JP" altLang="en-US"/>
          </a:p>
        </p:txBody>
      </p:sp>
    </p:spTree>
    <p:extLst>
      <p:ext uri="{BB962C8B-B14F-4D97-AF65-F5344CB8AC3E}">
        <p14:creationId xmlns:p14="http://schemas.microsoft.com/office/powerpoint/2010/main" val="3735210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pPr>
              <a:defRPr/>
            </a:pPr>
            <a:fld id="{41DE416A-F61F-4365-8C2C-6B56D77BB642}"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87944A7-955E-4B1C-9292-726CA287037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74213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52D8B065-FAB3-46C4-8B92-954F493EA62A}"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9BC19C-4984-46B1-B6AE-63445484569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1128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C99FA276-8BD4-466F-90D4-75E1317D69AE}"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10AC2A-C7AF-487A-89D9-CCB92118F4F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848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99EE64CD-ACAA-4BD5-B0BB-6B10CEBB992A}"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632EC9C-3540-467F-9F23-294C4E5785B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52045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fld id="{30CBF455-5AB9-42D7-891B-95530141DE28}"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0FFA83-01A2-46F5-A05C-184CE4758C5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84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fld id="{02EFDEDD-7A5C-48E3-A5B4-5B872429B114}"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D9A79B7-2827-4ED6-80A6-9FD49013DC2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4476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1DFEED-E967-4DAD-93D0-5DF5A19D18EF}"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7EB858-FEBE-4F89-9647-BD5FD406374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69199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B47FEDC5-5411-463F-B7DE-3588C9BF28E9}"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A58552-EAED-41AB-B4EC-CCB9E2850F5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4348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fld id="{595EDEFB-C458-46B5-8F14-0156ACCCC317}" type="datetimeFigureOut">
              <a:rPr lang="ja-JP" altLang="en-US" smtClean="0"/>
              <a:pPr>
                <a:defRPr/>
              </a:pPr>
              <a:t>2020/11/5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EF29B92B-0DBE-44E5-B65A-52DDCABD398F}" type="slidenum">
              <a:rPr lang="ja-JP" altLang="en-US" smtClean="0"/>
              <a:pPr>
                <a:defRPr/>
              </a:pPr>
              <a:t>‹#›</a:t>
            </a:fld>
            <a:endParaRPr lang="ja-JP" altLang="en-US"/>
          </a:p>
        </p:txBody>
      </p:sp>
    </p:spTree>
    <p:extLst>
      <p:ext uri="{BB962C8B-B14F-4D97-AF65-F5344CB8AC3E}">
        <p14:creationId xmlns:p14="http://schemas.microsoft.com/office/powerpoint/2010/main" val="33321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9F7FB839-2A8C-4073-B605-FCE7BD9F6B63}"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3D6569-EE09-449D-BDD2-C8778392F76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4564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A443A99C-B865-4733-9D1F-0E6B30AE79CC}"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57E982-2413-4DBA-B007-CBBEF826DB3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42117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ECFD97A9-3E3A-4A80-B45B-B8D6550DA1A2}"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08BE6E-B900-4B64-9BD2-8A6FFBC54B9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309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pPr>
              <a:defRPr/>
            </a:pPr>
            <a:fld id="{01D2F19E-84BF-4524-A62A-FBB035919FAC}"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941A195-18F9-4AE8-AAAA-57A61A8D7BF7}" type="slidenum">
              <a:rPr lang="ja-JP" altLang="en-US"/>
              <a:pPr/>
              <a:t>‹#›</a:t>
            </a:fld>
            <a:endParaRPr lang="ja-JP" altLang="en-US"/>
          </a:p>
        </p:txBody>
      </p:sp>
    </p:spTree>
    <p:extLst>
      <p:ext uri="{BB962C8B-B14F-4D97-AF65-F5344CB8AC3E}">
        <p14:creationId xmlns:p14="http://schemas.microsoft.com/office/powerpoint/2010/main" val="1145280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4C04C045-0061-44F1-A441-3CDF42A41D43}"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1ED4068-A350-44E9-A66A-57A0B61440D1}" type="slidenum">
              <a:rPr lang="ja-JP" altLang="en-US"/>
              <a:pPr/>
              <a:t>‹#›</a:t>
            </a:fld>
            <a:endParaRPr lang="ja-JP" altLang="en-US"/>
          </a:p>
        </p:txBody>
      </p:sp>
    </p:spTree>
    <p:extLst>
      <p:ext uri="{BB962C8B-B14F-4D97-AF65-F5344CB8AC3E}">
        <p14:creationId xmlns:p14="http://schemas.microsoft.com/office/powerpoint/2010/main" val="1557414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525C6958-2F68-4996-8C47-8277B8E97605}"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CE0BAF3-CA47-47D3-86B5-B74534B216B9}" type="slidenum">
              <a:rPr lang="ja-JP" altLang="en-US"/>
              <a:pPr/>
              <a:t>‹#›</a:t>
            </a:fld>
            <a:endParaRPr lang="ja-JP" altLang="en-US"/>
          </a:p>
        </p:txBody>
      </p:sp>
    </p:spTree>
    <p:extLst>
      <p:ext uri="{BB962C8B-B14F-4D97-AF65-F5344CB8AC3E}">
        <p14:creationId xmlns:p14="http://schemas.microsoft.com/office/powerpoint/2010/main" val="266496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2E34AB33-2064-4367-8814-9462F02D75FA}"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50E1E1F-00EE-4F41-9B88-6A0AD9420088}" type="slidenum">
              <a:rPr lang="ja-JP" altLang="en-US"/>
              <a:pPr/>
              <a:t>‹#›</a:t>
            </a:fld>
            <a:endParaRPr lang="ja-JP" altLang="en-US"/>
          </a:p>
        </p:txBody>
      </p:sp>
    </p:spTree>
    <p:extLst>
      <p:ext uri="{BB962C8B-B14F-4D97-AF65-F5344CB8AC3E}">
        <p14:creationId xmlns:p14="http://schemas.microsoft.com/office/powerpoint/2010/main" val="504475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fld id="{1B4741AC-DC30-4F68-BABC-095D8ED81DA8}"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0C4F0FA-0C1F-4F81-B15D-8E41FB2C2CB2}" type="slidenum">
              <a:rPr lang="ja-JP" altLang="en-US"/>
              <a:pPr/>
              <a:t>‹#›</a:t>
            </a:fld>
            <a:endParaRPr lang="ja-JP" altLang="en-US"/>
          </a:p>
        </p:txBody>
      </p:sp>
    </p:spTree>
    <p:extLst>
      <p:ext uri="{BB962C8B-B14F-4D97-AF65-F5344CB8AC3E}">
        <p14:creationId xmlns:p14="http://schemas.microsoft.com/office/powerpoint/2010/main" val="2708449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fld id="{8963719C-CE58-45A8-B5FD-1C7746A78A17}"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01951A4-D072-4C52-93EF-7C91B69937F1}" type="slidenum">
              <a:rPr lang="ja-JP" altLang="en-US"/>
              <a:pPr/>
              <a:t>‹#›</a:t>
            </a:fld>
            <a:endParaRPr lang="ja-JP" altLang="en-US"/>
          </a:p>
        </p:txBody>
      </p:sp>
    </p:spTree>
    <p:extLst>
      <p:ext uri="{BB962C8B-B14F-4D97-AF65-F5344CB8AC3E}">
        <p14:creationId xmlns:p14="http://schemas.microsoft.com/office/powerpoint/2010/main" val="3999365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F00F3-9455-4B1A-A96E-69F66CBA174C}"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83FBD85-AE91-44ED-B7CD-1AF8575F36CE}" type="slidenum">
              <a:rPr lang="ja-JP" altLang="en-US"/>
              <a:pPr/>
              <a:t>‹#›</a:t>
            </a:fld>
            <a:endParaRPr lang="ja-JP" altLang="en-US"/>
          </a:p>
        </p:txBody>
      </p:sp>
    </p:spTree>
    <p:extLst>
      <p:ext uri="{BB962C8B-B14F-4D97-AF65-F5344CB8AC3E}">
        <p14:creationId xmlns:p14="http://schemas.microsoft.com/office/powerpoint/2010/main" val="163778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fld id="{881510BE-384A-4EF4-BCEC-807BBAB67D2F}" type="datetimeFigureOut">
              <a:rPr lang="ja-JP" altLang="en-US" smtClean="0"/>
              <a:pPr>
                <a:defRPr/>
              </a:pPr>
              <a:t>2020/11/5</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30B06454-FA78-447C-9F2E-92709413E7D8}" type="slidenum">
              <a:rPr lang="ja-JP" altLang="en-US" smtClean="0"/>
              <a:pPr>
                <a:defRPr/>
              </a:pPr>
              <a:t>‹#›</a:t>
            </a:fld>
            <a:endParaRPr lang="ja-JP" altLang="en-US"/>
          </a:p>
        </p:txBody>
      </p:sp>
    </p:spTree>
    <p:extLst>
      <p:ext uri="{BB962C8B-B14F-4D97-AF65-F5344CB8AC3E}">
        <p14:creationId xmlns:p14="http://schemas.microsoft.com/office/powerpoint/2010/main" val="3064929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F925B7B9-8D1B-483F-9BA9-161995BD63EF}"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64A331D-956A-4E39-8F33-4EF5FDBE77AC}" type="slidenum">
              <a:rPr lang="ja-JP" altLang="en-US"/>
              <a:pPr/>
              <a:t>‹#›</a:t>
            </a:fld>
            <a:endParaRPr lang="ja-JP" altLang="en-US"/>
          </a:p>
        </p:txBody>
      </p:sp>
    </p:spTree>
    <p:extLst>
      <p:ext uri="{BB962C8B-B14F-4D97-AF65-F5344CB8AC3E}">
        <p14:creationId xmlns:p14="http://schemas.microsoft.com/office/powerpoint/2010/main" val="1420406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BFADC046-F1DD-4277-8F82-7CDE083814E6}"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C403ADE-C563-473B-9CEE-3D15850EF9EB}" type="slidenum">
              <a:rPr lang="ja-JP" altLang="en-US"/>
              <a:pPr/>
              <a:t>‹#›</a:t>
            </a:fld>
            <a:endParaRPr lang="ja-JP" altLang="en-US"/>
          </a:p>
        </p:txBody>
      </p:sp>
    </p:spTree>
    <p:extLst>
      <p:ext uri="{BB962C8B-B14F-4D97-AF65-F5344CB8AC3E}">
        <p14:creationId xmlns:p14="http://schemas.microsoft.com/office/powerpoint/2010/main" val="3859256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6A776A5F-C3D9-4591-B2C2-850B1F843131}"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9124ABC-810F-435C-BAB2-7704C38B0C2F}" type="slidenum">
              <a:rPr lang="ja-JP" altLang="en-US"/>
              <a:pPr/>
              <a:t>‹#›</a:t>
            </a:fld>
            <a:endParaRPr lang="ja-JP" altLang="en-US"/>
          </a:p>
        </p:txBody>
      </p:sp>
    </p:spTree>
    <p:extLst>
      <p:ext uri="{BB962C8B-B14F-4D97-AF65-F5344CB8AC3E}">
        <p14:creationId xmlns:p14="http://schemas.microsoft.com/office/powerpoint/2010/main" val="1338014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014AD116-8E21-43AF-B4D0-291D001ADAEC}"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218E567-E18D-4A66-9C88-C7D247093780}" type="slidenum">
              <a:rPr lang="ja-JP" altLang="en-US"/>
              <a:pPr/>
              <a:t>‹#›</a:t>
            </a:fld>
            <a:endParaRPr lang="ja-JP" altLang="en-US"/>
          </a:p>
        </p:txBody>
      </p:sp>
    </p:spTree>
    <p:extLst>
      <p:ext uri="{BB962C8B-B14F-4D97-AF65-F5344CB8AC3E}">
        <p14:creationId xmlns:p14="http://schemas.microsoft.com/office/powerpoint/2010/main" val="348025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DA7569F-475F-4FF9-890A-AC62D67272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9773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D3FB05C-44BF-4EED-8E73-C8B772FBAE0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5696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022B50F-87D3-445C-A278-54CC00D35C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4332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C3CAF74-7035-4DF1-B2C5-A63E0B687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21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A074F61-B7CC-4825-B6F9-1281501ED4C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6173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ACBDCD4-8E8E-489A-958F-26DB6ECAF1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012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fld id="{4E4C08B6-88C1-4215-8BA1-70795D58188C}" type="datetimeFigureOut">
              <a:rPr lang="ja-JP" altLang="en-US" smtClean="0"/>
              <a:pPr>
                <a:defRPr/>
              </a:pPr>
              <a:t>2020/11/5</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5D39C66B-9012-4E5F-BCDD-194E8EC0E7F3}" type="slidenum">
              <a:rPr lang="ja-JP" altLang="en-US" smtClean="0"/>
              <a:pPr>
                <a:defRPr/>
              </a:pPr>
              <a:t>‹#›</a:t>
            </a:fld>
            <a:endParaRPr lang="ja-JP" altLang="en-US"/>
          </a:p>
        </p:txBody>
      </p:sp>
    </p:spTree>
    <p:extLst>
      <p:ext uri="{BB962C8B-B14F-4D97-AF65-F5344CB8AC3E}">
        <p14:creationId xmlns:p14="http://schemas.microsoft.com/office/powerpoint/2010/main" val="529044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24E12DF-0BF3-44ED-9182-887F53CC6C8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3317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B4CC171-D464-4EAE-8401-B8D6222DD8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460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4C3885A-5D3E-478F-8708-52023FBFB5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270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EC96D90-F55E-4107-A3C5-BF1310C2BE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7398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2C54951-FA57-4989-90B1-3F471A78F9B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543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fld id="{5F132265-7040-4C58-B4EB-DB4A2E3F4FD1}" type="datetimeFigureOut">
              <a:rPr lang="ja-JP" altLang="en-US" smtClean="0"/>
              <a:pPr>
                <a:defRPr/>
              </a:pPr>
              <a:t>2020/11/5</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pPr>
              <a:defRPr/>
            </a:pPr>
            <a:fld id="{CD881655-9AD1-44BA-B2FD-24F40A9C98B7}" type="slidenum">
              <a:rPr lang="ja-JP" altLang="en-US" smtClean="0"/>
              <a:pPr>
                <a:defRPr/>
              </a:pPr>
              <a:t>‹#›</a:t>
            </a:fld>
            <a:endParaRPr lang="ja-JP" altLang="en-US"/>
          </a:p>
        </p:txBody>
      </p:sp>
    </p:spTree>
    <p:extLst>
      <p:ext uri="{BB962C8B-B14F-4D97-AF65-F5344CB8AC3E}">
        <p14:creationId xmlns:p14="http://schemas.microsoft.com/office/powerpoint/2010/main" val="2677192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fld id="{9C07B340-5D50-4BC6-8D9F-105356B8FBA3}" type="datetimeFigureOut">
              <a:rPr lang="ja-JP" altLang="en-US" smtClean="0"/>
              <a:pPr>
                <a:defRPr/>
              </a:pPr>
              <a:t>2020/11/5</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pPr>
              <a:defRPr/>
            </a:pPr>
            <a:fld id="{475D5A9D-3C1B-4BF6-BC10-DF5F79391F54}" type="slidenum">
              <a:rPr lang="ja-JP" altLang="en-US" smtClean="0"/>
              <a:pPr>
                <a:defRPr/>
              </a:pPr>
              <a:t>‹#›</a:t>
            </a:fld>
            <a:endParaRPr lang="ja-JP" altLang="en-US"/>
          </a:p>
        </p:txBody>
      </p:sp>
    </p:spTree>
    <p:extLst>
      <p:ext uri="{BB962C8B-B14F-4D97-AF65-F5344CB8AC3E}">
        <p14:creationId xmlns:p14="http://schemas.microsoft.com/office/powerpoint/2010/main" val="231745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E25FA351-590A-4EFF-93F3-49F85919E0DE}" type="datetimeFigureOut">
              <a:rPr lang="ja-JP" altLang="en-US" smtClean="0"/>
              <a:pPr>
                <a:defRPr/>
              </a:pPr>
              <a:t>2020/11/5</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pPr>
              <a:defRPr/>
            </a:pPr>
            <a:fld id="{FF58CFE5-005D-4E53-BDB5-20597FC5638A}" type="slidenum">
              <a:rPr lang="ja-JP" altLang="en-US" smtClean="0"/>
              <a:pPr>
                <a:defRPr/>
              </a:pPr>
              <a:t>‹#›</a:t>
            </a:fld>
            <a:endParaRPr lang="ja-JP" altLang="en-US"/>
          </a:p>
        </p:txBody>
      </p:sp>
    </p:spTree>
    <p:extLst>
      <p:ext uri="{BB962C8B-B14F-4D97-AF65-F5344CB8AC3E}">
        <p14:creationId xmlns:p14="http://schemas.microsoft.com/office/powerpoint/2010/main" val="70385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fld id="{C016F1C7-4612-41CE-967B-B6B442FE0024}" type="datetimeFigureOut">
              <a:rPr lang="ja-JP" altLang="en-US" smtClean="0"/>
              <a:pPr>
                <a:defRPr/>
              </a:pPr>
              <a:t>2020/11/5</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B90A42D9-9565-4B2D-9EC5-559E0677F1D0}" type="slidenum">
              <a:rPr lang="ja-JP" altLang="en-US" smtClean="0"/>
              <a:pPr>
                <a:defRPr/>
              </a:pPr>
              <a:t>‹#›</a:t>
            </a:fld>
            <a:endParaRPr lang="ja-JP" altLang="en-US"/>
          </a:p>
        </p:txBody>
      </p:sp>
    </p:spTree>
    <p:extLst>
      <p:ext uri="{BB962C8B-B14F-4D97-AF65-F5344CB8AC3E}">
        <p14:creationId xmlns:p14="http://schemas.microsoft.com/office/powerpoint/2010/main" val="342885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fld id="{E81F98E4-C137-41B7-9DDC-01531C807A6C}" type="datetimeFigureOut">
              <a:rPr lang="ja-JP" altLang="en-US" smtClean="0"/>
              <a:pPr>
                <a:defRPr/>
              </a:pPr>
              <a:t>2020/11/5</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D89B909D-3B36-4B20-86A6-A9D14F19323E}" type="slidenum">
              <a:rPr lang="ja-JP" altLang="en-US" smtClean="0"/>
              <a:pPr>
                <a:defRPr/>
              </a:pPr>
              <a:t>‹#›</a:t>
            </a:fld>
            <a:endParaRPr lang="ja-JP" altLang="en-US"/>
          </a:p>
        </p:txBody>
      </p:sp>
    </p:spTree>
    <p:extLst>
      <p:ext uri="{BB962C8B-B14F-4D97-AF65-F5344CB8AC3E}">
        <p14:creationId xmlns:p14="http://schemas.microsoft.com/office/powerpoint/2010/main" val="78806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6C12257-A3C5-49D4-868E-ACA650CCF81D}" type="datetimeFigureOut">
              <a:rPr lang="ja-JP" altLang="en-US" smtClean="0"/>
              <a:pPr>
                <a:defRPr/>
              </a:pPr>
              <a:t>2020/11/5</a:t>
            </a:fld>
            <a:endParaRPr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7EA710B-9AB9-43D4-903D-5051A584589D}" type="slidenum">
              <a:rPr lang="ja-JP" altLang="en-US" smtClean="0"/>
              <a:pPr>
                <a:defRPr/>
              </a:pPr>
              <a:t>‹#›</a:t>
            </a:fld>
            <a:endParaRPr lang="ja-JP" altLang="en-US"/>
          </a:p>
        </p:txBody>
      </p:sp>
    </p:spTree>
    <p:extLst>
      <p:ext uri="{BB962C8B-B14F-4D97-AF65-F5344CB8AC3E}">
        <p14:creationId xmlns:p14="http://schemas.microsoft.com/office/powerpoint/2010/main" val="675280424"/>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2333499-EC8E-466D-95F8-1193776DFEDB}"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CB36CAE-D2AB-4B9B-90EF-BDA72994DD2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1924263"/>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C0D5D79-91BC-4486-B550-344F901CDC29}" type="datetimeFigureOut">
              <a:rPr lang="ja-JP" altLang="en-US">
                <a:solidFill>
                  <a:prstClr val="black">
                    <a:tint val="75000"/>
                  </a:prstClr>
                </a:solidFill>
              </a:rPr>
              <a:pPr>
                <a:defRPr/>
              </a:pPr>
              <a:t>2020/11/5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342542A-EEE0-4ADD-BA44-7A91B81A381C}" type="slidenum">
              <a:rPr lang="ja-JP" altLang="en-US" smtClean="0"/>
              <a:pPr/>
              <a:t>‹#›</a:t>
            </a:fld>
            <a:endParaRPr lang="ja-JP" altLang="en-US"/>
          </a:p>
        </p:txBody>
      </p:sp>
    </p:spTree>
    <p:extLst>
      <p:ext uri="{BB962C8B-B14F-4D97-AF65-F5344CB8AC3E}">
        <p14:creationId xmlns:p14="http://schemas.microsoft.com/office/powerpoint/2010/main" val="2592695916"/>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49263">
              <a:buSzPct val="100000"/>
            </a:pPr>
            <a:endParaRPr kumimoji="0" lang="en-US" dirty="0">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49263">
              <a:buSzPct val="100000"/>
            </a:pPr>
            <a:fld id="{0D04305A-5E79-4954-9CA5-7FF6D7C95CD7}" type="slidenum">
              <a:rPr kumimoji="0" lang="en-US" smtClean="0">
                <a:solidFill>
                  <a:prstClr val="black">
                    <a:tint val="75000"/>
                  </a:prstClr>
                </a:solidFill>
              </a:rPr>
              <a:pPr defTabSz="449263">
                <a:buSzPct val="100000"/>
              </a:pPr>
              <a:t>‹#›</a:t>
            </a:fld>
            <a:endParaRPr kumimoji="0" lang="en-US" dirty="0">
              <a:solidFill>
                <a:prstClr val="black">
                  <a:tint val="75000"/>
                </a:prstClr>
              </a:solidFill>
            </a:endParaRPr>
          </a:p>
        </p:txBody>
      </p:sp>
    </p:spTree>
    <p:extLst>
      <p:ext uri="{BB962C8B-B14F-4D97-AF65-F5344CB8AC3E}">
        <p14:creationId xmlns:p14="http://schemas.microsoft.com/office/powerpoint/2010/main" val="2719179267"/>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package" Target="../embeddings/Microsoft_Excel_Worksheet.xlsx"/></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comments" Target="../comments/comment1.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971550" y="5855770"/>
            <a:ext cx="72009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800">
                <a:solidFill>
                  <a:schemeClr val="tx1"/>
                </a:solidFill>
                <a:latin typeface="Calibri" panose="020F0502020204030204" pitchFamily="34" charset="0"/>
                <a:ea typeface="ＭＳ Ｐゴシック" panose="020B0600070205080204" pitchFamily="50" charset="-128"/>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defRPr/>
            </a:pPr>
            <a:r>
              <a:rPr lang="ja-JP" altLang="en-US" sz="3200" b="1" dirty="0">
                <a:solidFill>
                  <a:schemeClr val="accent6">
                    <a:lumMod val="75000"/>
                  </a:schemeClr>
                </a:solidFill>
                <a:latin typeface="+mn-ea"/>
                <a:ea typeface="+mn-ea"/>
              </a:rPr>
              <a:t>兵庫県淡路市　「水仙の丘」 井上善人</a:t>
            </a:r>
            <a:r>
              <a:rPr lang="ja-JP" altLang="en-US" sz="3200" dirty="0">
                <a:solidFill>
                  <a:schemeClr val="accent6">
                    <a:lumMod val="75000"/>
                  </a:schemeClr>
                </a:solidFill>
                <a:latin typeface="+mn-ea"/>
                <a:ea typeface="+mn-ea"/>
              </a:rPr>
              <a:t>  </a:t>
            </a:r>
            <a:endParaRPr lang="ja-JP" altLang="en-US" sz="3200" b="1" dirty="0">
              <a:solidFill>
                <a:schemeClr val="accent6">
                  <a:lumMod val="75000"/>
                </a:schemeClr>
              </a:solidFill>
              <a:latin typeface="+mn-ea"/>
              <a:ea typeface="+mn-ea"/>
            </a:endParaRPr>
          </a:p>
        </p:txBody>
      </p:sp>
      <p:sp>
        <p:nvSpPr>
          <p:cNvPr id="4100" name="Text Box 6"/>
          <p:cNvSpPr txBox="1">
            <a:spLocks noChangeArrowheads="1"/>
          </p:cNvSpPr>
          <p:nvPr/>
        </p:nvSpPr>
        <p:spPr bwMode="auto">
          <a:xfrm>
            <a:off x="1899820" y="5453479"/>
            <a:ext cx="5370992"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800">
                <a:solidFill>
                  <a:schemeClr val="tx1"/>
                </a:solidFill>
                <a:latin typeface="Calibri" panose="020F0502020204030204" pitchFamily="34" charset="0"/>
                <a:ea typeface="ＭＳ Ｐゴシック" panose="020B0600070205080204" pitchFamily="50" charset="-128"/>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defRPr/>
            </a:pPr>
            <a:r>
              <a:rPr lang="en-US" altLang="ja-JP" sz="2000" b="1" dirty="0">
                <a:solidFill>
                  <a:srgbClr val="FFC000">
                    <a:lumMod val="50000"/>
                  </a:srgbClr>
                </a:solidFill>
                <a:latin typeface="+mn-ea"/>
                <a:ea typeface="+mn-ea"/>
              </a:rPr>
              <a:t>2020</a:t>
            </a:r>
            <a:r>
              <a:rPr lang="ja-JP" altLang="en-US" sz="2000" b="1" dirty="0">
                <a:solidFill>
                  <a:srgbClr val="FFC000">
                    <a:lumMod val="50000"/>
                  </a:srgbClr>
                </a:solidFill>
                <a:latin typeface="+mn-ea"/>
                <a:ea typeface="+mn-ea"/>
              </a:rPr>
              <a:t>年度　第</a:t>
            </a:r>
            <a:r>
              <a:rPr lang="en-US" altLang="ja-JP" sz="2000" b="1" dirty="0">
                <a:solidFill>
                  <a:srgbClr val="FFC000">
                    <a:lumMod val="50000"/>
                  </a:srgbClr>
                </a:solidFill>
                <a:latin typeface="+mn-ea"/>
                <a:ea typeface="+mn-ea"/>
              </a:rPr>
              <a:t>30</a:t>
            </a:r>
            <a:r>
              <a:rPr lang="ja-JP" altLang="en-US" sz="2000" b="1" dirty="0">
                <a:solidFill>
                  <a:srgbClr val="FFC000">
                    <a:lumMod val="50000"/>
                  </a:srgbClr>
                </a:solidFill>
                <a:latin typeface="+mn-ea"/>
                <a:ea typeface="+mn-ea"/>
              </a:rPr>
              <a:t>回全国花のまちづくりコンクール</a:t>
            </a:r>
          </a:p>
        </p:txBody>
      </p:sp>
      <p:sp>
        <p:nvSpPr>
          <p:cNvPr id="6" name="正方形/長方形 5"/>
          <p:cNvSpPr/>
          <p:nvPr/>
        </p:nvSpPr>
        <p:spPr>
          <a:xfrm>
            <a:off x="580571" y="188345"/>
            <a:ext cx="7911734" cy="769441"/>
          </a:xfrm>
          <a:prstGeom prst="rect">
            <a:avLst/>
          </a:prstGeom>
          <a:noFill/>
        </p:spPr>
        <p:txBody>
          <a:bodyPr wrap="square" lIns="91440" tIns="45720" rIns="91440" bIns="45720">
            <a:spAutoFit/>
          </a:bodyPr>
          <a:lstStyle/>
          <a:p>
            <a:pPr algn="ctr"/>
            <a:r>
              <a:rPr lang="ja-JP" altLang="en-US" sz="4400" b="1" dirty="0">
                <a:ln w="0"/>
                <a:solidFill>
                  <a:schemeClr val="accent6"/>
                </a:solidFill>
                <a:effectLst>
                  <a:outerShdw blurRad="38100" dist="19050" dir="2700000" algn="tl" rotWithShape="0">
                    <a:schemeClr val="dk1">
                      <a:alpha val="40000"/>
                    </a:schemeClr>
                  </a:outerShdw>
                </a:effectLst>
                <a:latin typeface="+mj-ea"/>
                <a:ea typeface="+mj-ea"/>
              </a:rPr>
              <a:t>花のまちづくり活動事例発表</a:t>
            </a:r>
          </a:p>
        </p:txBody>
      </p:sp>
      <p:graphicFrame>
        <p:nvGraphicFramePr>
          <p:cNvPr id="5" name="オブジェクト 4"/>
          <p:cNvGraphicFramePr>
            <a:graphicFrameLocks noChangeAspect="1"/>
          </p:cNvGraphicFramePr>
          <p:nvPr/>
        </p:nvGraphicFramePr>
        <p:xfrm>
          <a:off x="3881438" y="3252788"/>
          <a:ext cx="1381125" cy="352425"/>
        </p:xfrm>
        <a:graphic>
          <a:graphicData uri="http://schemas.openxmlformats.org/presentationml/2006/ole">
            <mc:AlternateContent xmlns:mc="http://schemas.openxmlformats.org/markup-compatibility/2006">
              <mc:Choice xmlns:v="urn:schemas-microsoft-com:vml" Requires="v">
                <p:oleObj spid="_x0000_s8397" name="Worksheet" r:id="rId4" imgW="1381017" imgH="352533" progId="Excel.Sheet.12">
                  <p:embed/>
                </p:oleObj>
              </mc:Choice>
              <mc:Fallback>
                <p:oleObj name="Worksheet" r:id="rId4" imgW="1381017" imgH="352533" progId="Excel.Sheet.12">
                  <p:embed/>
                  <p:pic>
                    <p:nvPicPr>
                      <p:cNvPr id="0" name=""/>
                      <p:cNvPicPr/>
                      <p:nvPr/>
                    </p:nvPicPr>
                    <p:blipFill>
                      <a:blip r:embed="rId5"/>
                      <a:stretch>
                        <a:fillRect/>
                      </a:stretch>
                    </p:blipFill>
                    <p:spPr>
                      <a:xfrm>
                        <a:off x="3881438" y="3252788"/>
                        <a:ext cx="1381125" cy="352425"/>
                      </a:xfrm>
                      <a:prstGeom prst="rect">
                        <a:avLst/>
                      </a:prstGeom>
                    </p:spPr>
                  </p:pic>
                </p:oleObj>
              </mc:Fallback>
            </mc:AlternateContent>
          </a:graphicData>
        </a:graphic>
      </p:graphicFrame>
      <p:pic>
        <p:nvPicPr>
          <p:cNvPr id="8277" name="Picture 85" descr="C:\Users\hanamidori018\Desktop\PP井上データ\水仙の丘写真\P10203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972772"/>
            <a:ext cx="7200900" cy="44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97317"/>
      </p:ext>
    </p:extLst>
  </p:cSld>
  <p:clrMapOvr>
    <a:masterClrMapping/>
  </p:clrMapOvr>
  <p:transition advTm="156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14024" y="919519"/>
            <a:ext cx="2671949" cy="461665"/>
          </a:xfrm>
          <a:prstGeom prst="rect">
            <a:avLst/>
          </a:prstGeom>
          <a:noFill/>
        </p:spPr>
        <p:txBody>
          <a:bodyPr wrap="square" rtlCol="0">
            <a:spAutoFit/>
          </a:bodyPr>
          <a:lstStyle/>
          <a:p>
            <a:r>
              <a:rPr kumimoji="1" lang="ja-JP" altLang="en-US" sz="2400" dirty="0">
                <a:solidFill>
                  <a:schemeClr val="accent6">
                    <a:lumMod val="75000"/>
                  </a:schemeClr>
                </a:solidFill>
                <a:latin typeface="+mn-ea"/>
                <a:ea typeface="+mn-ea"/>
              </a:rPr>
              <a:t>南西下段</a:t>
            </a:r>
            <a:r>
              <a:rPr lang="ja-JP" altLang="en-US" sz="2400" dirty="0">
                <a:solidFill>
                  <a:schemeClr val="accent6">
                    <a:lumMod val="75000"/>
                  </a:schemeClr>
                </a:solidFill>
                <a:latin typeface="+mn-ea"/>
                <a:ea typeface="+mn-ea"/>
              </a:rPr>
              <a:t>から</a:t>
            </a:r>
            <a:endParaRPr kumimoji="1" lang="ja-JP" altLang="en-US" sz="2400" dirty="0">
              <a:solidFill>
                <a:schemeClr val="accent6">
                  <a:lumMod val="75000"/>
                </a:schemeClr>
              </a:solidFill>
              <a:latin typeface="+mn-ea"/>
              <a:ea typeface="+mn-ea"/>
            </a:endParaRPr>
          </a:p>
        </p:txBody>
      </p:sp>
      <p:pic>
        <p:nvPicPr>
          <p:cNvPr id="9218" name="Picture 2" descr="C:\Users\hanamidori018\Desktop\PP井上データ\井上NO5(2019-2020)\水仙の丘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81184"/>
            <a:ext cx="7200900" cy="492436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38254D32-4712-44E2-911F-27C73EAAFA5B}"/>
              </a:ext>
            </a:extLst>
          </p:cNvPr>
          <p:cNvSpPr txBox="1">
            <a:spLocks noGrp="1"/>
          </p:cNvSpPr>
          <p:nvPr>
            <p:ph type="title"/>
          </p:nvPr>
        </p:nvSpPr>
        <p:spPr bwMode="auto">
          <a:xfrm>
            <a:off x="486146" y="130629"/>
            <a:ext cx="3005199" cy="131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6</a:t>
            </a:r>
            <a:br>
              <a:rPr lang="ja-JP" altLang="en-US" sz="3200" b="1" dirty="0">
                <a:latin typeface="+mj-ea"/>
              </a:rPr>
            </a:br>
            <a:endParaRPr lang="ja-JP" altLang="en-US" sz="3200" b="1" dirty="0">
              <a:latin typeface="+mj-ea"/>
            </a:endParaRPr>
          </a:p>
        </p:txBody>
      </p:sp>
    </p:spTree>
    <p:extLst>
      <p:ext uri="{BB962C8B-B14F-4D97-AF65-F5344CB8AC3E}">
        <p14:creationId xmlns:p14="http://schemas.microsoft.com/office/powerpoint/2010/main" val="2604995804"/>
      </p:ext>
    </p:extLst>
  </p:cSld>
  <p:clrMapOvr>
    <a:masterClrMapping/>
  </p:clrMapOvr>
  <p:transition spd="slow" advTm="9702"/>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タイトル 1"/>
          <p:cNvSpPr>
            <a:spLocks noGrp="1"/>
          </p:cNvSpPr>
          <p:nvPr>
            <p:ph type="title"/>
          </p:nvPr>
        </p:nvSpPr>
        <p:spPr>
          <a:xfrm>
            <a:off x="1101993" y="-132577"/>
            <a:ext cx="4020229" cy="615950"/>
          </a:xfrm>
        </p:spPr>
        <p:txBody>
          <a:bodyPr/>
          <a:lstStyle/>
          <a:p>
            <a:pPr eaLnBrk="1" hangingPunct="1"/>
            <a:r>
              <a:rPr lang="ja-JP" altLang="en-US" sz="2800" b="1" dirty="0">
                <a:latin typeface="+mj-ea"/>
              </a:rPr>
              <a:t>　</a:t>
            </a:r>
            <a:endParaRPr lang="ja-JP" altLang="en-US" sz="2400" b="1" dirty="0">
              <a:latin typeface="+mj-ea"/>
            </a:endParaRPr>
          </a:p>
        </p:txBody>
      </p:sp>
      <p:pic>
        <p:nvPicPr>
          <p:cNvPr id="4" name="Picture 3" descr="C:\Users\hanamidori018\Desktop\PP井上データ\井上NO4(2013-2014)\P10203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1381184"/>
            <a:ext cx="7200900" cy="4856103"/>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88E55DD2-F81F-48A8-86AA-40AACBBBB038}"/>
              </a:ext>
            </a:extLst>
          </p:cNvPr>
          <p:cNvSpPr txBox="1">
            <a:spLocks/>
          </p:cNvSpPr>
          <p:nvPr/>
        </p:nvSpPr>
        <p:spPr bwMode="auto">
          <a:xfrm>
            <a:off x="486146" y="130629"/>
            <a:ext cx="3005199" cy="131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7</a:t>
            </a:r>
            <a:br>
              <a:rPr lang="ja-JP" altLang="en-US" sz="3200" b="1" dirty="0">
                <a:latin typeface="+mj-ea"/>
              </a:rPr>
            </a:br>
            <a:endParaRPr lang="ja-JP" altLang="en-US" sz="3200" b="1" dirty="0">
              <a:latin typeface="+mj-ea"/>
            </a:endParaRPr>
          </a:p>
        </p:txBody>
      </p:sp>
      <p:sp>
        <p:nvSpPr>
          <p:cNvPr id="6" name="テキスト ボックス 5">
            <a:extLst>
              <a:ext uri="{FF2B5EF4-FFF2-40B4-BE49-F238E27FC236}">
                <a16:creationId xmlns:a16="http://schemas.microsoft.com/office/drawing/2014/main" id="{7AD1FA0F-1157-496C-ACFF-E62F23EC8299}"/>
              </a:ext>
            </a:extLst>
          </p:cNvPr>
          <p:cNvSpPr txBox="1"/>
          <p:nvPr/>
        </p:nvSpPr>
        <p:spPr>
          <a:xfrm>
            <a:off x="3491345" y="879773"/>
            <a:ext cx="2671949" cy="461665"/>
          </a:xfrm>
          <a:prstGeom prst="rect">
            <a:avLst/>
          </a:prstGeom>
          <a:noFill/>
        </p:spPr>
        <p:txBody>
          <a:bodyPr wrap="square" rtlCol="0">
            <a:spAutoFit/>
          </a:bodyPr>
          <a:lstStyle/>
          <a:p>
            <a:r>
              <a:rPr kumimoji="1" lang="ja-JP" altLang="en-US" sz="2400" dirty="0">
                <a:solidFill>
                  <a:schemeClr val="accent6">
                    <a:lumMod val="75000"/>
                  </a:schemeClr>
                </a:solidFill>
                <a:latin typeface="+mn-ea"/>
                <a:ea typeface="+mn-ea"/>
              </a:rPr>
              <a:t>南</a:t>
            </a:r>
            <a:r>
              <a:rPr lang="ja-JP" altLang="en-US" sz="2400" dirty="0">
                <a:solidFill>
                  <a:schemeClr val="accent6">
                    <a:lumMod val="75000"/>
                  </a:schemeClr>
                </a:solidFill>
                <a:latin typeface="+mn-ea"/>
                <a:ea typeface="+mn-ea"/>
              </a:rPr>
              <a:t>東</a:t>
            </a:r>
            <a:r>
              <a:rPr kumimoji="1" lang="ja-JP" altLang="en-US" sz="2400" dirty="0">
                <a:solidFill>
                  <a:schemeClr val="accent6">
                    <a:lumMod val="75000"/>
                  </a:schemeClr>
                </a:solidFill>
                <a:latin typeface="+mn-ea"/>
                <a:ea typeface="+mn-ea"/>
              </a:rPr>
              <a:t>下段</a:t>
            </a:r>
            <a:r>
              <a:rPr lang="ja-JP" altLang="en-US" sz="2400" dirty="0">
                <a:solidFill>
                  <a:schemeClr val="accent6">
                    <a:lumMod val="75000"/>
                  </a:schemeClr>
                </a:solidFill>
                <a:latin typeface="+mn-ea"/>
                <a:ea typeface="+mn-ea"/>
              </a:rPr>
              <a:t>から</a:t>
            </a:r>
            <a:endParaRPr kumimoji="1" lang="ja-JP" altLang="en-US" sz="2400" dirty="0">
              <a:solidFill>
                <a:schemeClr val="accent6">
                  <a:lumMod val="75000"/>
                </a:schemeClr>
              </a:solidFill>
              <a:latin typeface="+mn-ea"/>
              <a:ea typeface="+mn-ea"/>
            </a:endParaRPr>
          </a:p>
        </p:txBody>
      </p:sp>
    </p:spTree>
    <p:extLst>
      <p:ext uri="{BB962C8B-B14F-4D97-AF65-F5344CB8AC3E}">
        <p14:creationId xmlns:p14="http://schemas.microsoft.com/office/powerpoint/2010/main" val="1581012060"/>
      </p:ext>
    </p:extLst>
  </p:cSld>
  <p:clrMapOvr>
    <a:masterClrMapping/>
  </p:clrMapOvr>
  <p:transition spd="slow" advTm="2983"/>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17713" y="413738"/>
            <a:ext cx="6958942" cy="66150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800" b="1" dirty="0">
                <a:solidFill>
                  <a:schemeClr val="accent6">
                    <a:lumMod val="75000"/>
                  </a:schemeClr>
                </a:solidFill>
              </a:rPr>
              <a:t>■</a:t>
            </a:r>
            <a:r>
              <a:rPr lang="ja-JP" altLang="en-US" sz="2800" b="1" dirty="0">
                <a:solidFill>
                  <a:schemeClr val="accent6">
                    <a:lumMod val="75000"/>
                  </a:schemeClr>
                </a:solidFill>
                <a:latin typeface="+mn-ea"/>
                <a:ea typeface="+mn-ea"/>
              </a:rPr>
              <a:t>淡路島１００景に選定され記念切手に・・・</a:t>
            </a:r>
            <a:endParaRPr lang="en-US" altLang="ja-JP" sz="2800" b="1" dirty="0">
              <a:solidFill>
                <a:schemeClr val="accent6">
                  <a:lumMod val="75000"/>
                </a:schemeClr>
              </a:solidFill>
              <a:latin typeface="+mn-ea"/>
              <a:ea typeface="+mn-ea"/>
            </a:endParaRPr>
          </a:p>
          <a:p>
            <a:pPr fontAlgn="auto">
              <a:spcAft>
                <a:spcPts val="0"/>
              </a:spcAft>
            </a:pPr>
            <a:endParaRPr lang="ja-JP" altLang="en-US" sz="2000" dirty="0"/>
          </a:p>
        </p:txBody>
      </p:sp>
      <p:sp>
        <p:nvSpPr>
          <p:cNvPr id="7" name="テキスト ボックス 4"/>
          <p:cNvSpPr txBox="1">
            <a:spLocks noChangeArrowheads="1"/>
          </p:cNvSpPr>
          <p:nvPr/>
        </p:nvSpPr>
        <p:spPr bwMode="auto">
          <a:xfrm>
            <a:off x="2158482" y="971311"/>
            <a:ext cx="34917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endParaRPr lang="en-US" altLang="ja-JP" b="1" dirty="0">
              <a:solidFill>
                <a:prstClr val="black"/>
              </a:solidFill>
              <a:latin typeface="HG創英ﾌﾟﾚｾﾞﾝｽEB" panose="02020809000000000000" pitchFamily="17" charset="-128"/>
              <a:ea typeface="HG創英ﾌﾟﾚｾﾞﾝｽEB" panose="02020809000000000000" pitchFamily="17" charset="-128"/>
            </a:endParaRPr>
          </a:p>
          <a:p>
            <a:pPr eaLnBrk="1" hangingPunct="1">
              <a:lnSpc>
                <a:spcPct val="100000"/>
              </a:lnSpc>
              <a:spcBef>
                <a:spcPct val="0"/>
              </a:spcBef>
              <a:buFontTx/>
              <a:buNone/>
            </a:pPr>
            <a:endParaRPr lang="ja-JP" altLang="en-US" b="1" dirty="0">
              <a:solidFill>
                <a:prstClr val="black"/>
              </a:solidFill>
              <a:latin typeface="HG創英ﾌﾟﾚｾﾞﾝｽEB" panose="02020809000000000000" pitchFamily="17" charset="-128"/>
              <a:ea typeface="HG創英ﾌﾟﾚｾﾞﾝｽEB" panose="02020809000000000000" pitchFamily="17" charset="-128"/>
            </a:endParaRPr>
          </a:p>
        </p:txBody>
      </p:sp>
      <p:pic>
        <p:nvPicPr>
          <p:cNvPr id="10242" name="Picture 2" descr="C:\Users\hanamidori018\Desktop\PP井上データ\井上NO4 (2015-2017)\P1030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03" y="1308805"/>
            <a:ext cx="6630292" cy="484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13985"/>
      </p:ext>
    </p:extLst>
  </p:cSld>
  <p:clrMapOvr>
    <a:masterClrMapping/>
  </p:clrMapOvr>
  <mc:AlternateContent xmlns:mc="http://schemas.openxmlformats.org/markup-compatibility/2006" xmlns:p14="http://schemas.microsoft.com/office/powerpoint/2010/main">
    <mc:Choice Requires="p14">
      <p:transition p14:dur="10" advTm="5271"/>
    </mc:Choice>
    <mc:Fallback xmlns="">
      <p:transition advTm="52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BD41829-7023-467F-AE5F-C52B7C663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81" y="2460445"/>
            <a:ext cx="4244409" cy="2971798"/>
          </a:xfrm>
          <a:prstGeom prst="flowChartDocument">
            <a:avLst/>
          </a:prstGeom>
        </p:spPr>
      </p:pic>
      <p:pic>
        <p:nvPicPr>
          <p:cNvPr id="4" name="図 3">
            <a:extLst>
              <a:ext uri="{FF2B5EF4-FFF2-40B4-BE49-F238E27FC236}">
                <a16:creationId xmlns:a16="http://schemas.microsoft.com/office/drawing/2014/main" id="{FFC4FD39-586C-491A-A641-8812DECAC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5175" y="457201"/>
            <a:ext cx="3962398" cy="2971799"/>
          </a:xfrm>
          <a:prstGeom prst="flowChartDocument">
            <a:avLst/>
          </a:prstGeom>
        </p:spPr>
      </p:pic>
      <p:pic>
        <p:nvPicPr>
          <p:cNvPr id="5" name="図 4">
            <a:extLst>
              <a:ext uri="{FF2B5EF4-FFF2-40B4-BE49-F238E27FC236}">
                <a16:creationId xmlns:a16="http://schemas.microsoft.com/office/drawing/2014/main" id="{6ADB3FF7-A2B6-4512-A314-5CEA40DBF3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67" t="6796" b="-2"/>
          <a:stretch/>
        </p:blipFill>
        <p:spPr>
          <a:xfrm>
            <a:off x="4787900" y="3850567"/>
            <a:ext cx="4056948" cy="2723559"/>
          </a:xfrm>
          <a:prstGeom prst="flowChartAlternateProcess">
            <a:avLst/>
          </a:prstGeom>
        </p:spPr>
      </p:pic>
      <p:sp>
        <p:nvSpPr>
          <p:cNvPr id="6" name="タイトル 1">
            <a:extLst>
              <a:ext uri="{FF2B5EF4-FFF2-40B4-BE49-F238E27FC236}">
                <a16:creationId xmlns:a16="http://schemas.microsoft.com/office/drawing/2014/main" id="{89F812FB-24DA-4600-B145-3D31439FB452}"/>
              </a:ext>
            </a:extLst>
          </p:cNvPr>
          <p:cNvSpPr txBox="1">
            <a:spLocks/>
          </p:cNvSpPr>
          <p:nvPr/>
        </p:nvSpPr>
        <p:spPr>
          <a:xfrm>
            <a:off x="288597" y="457201"/>
            <a:ext cx="4138941" cy="615950"/>
          </a:xfrm>
          <a:prstGeom prst="rect">
            <a:avLst/>
          </a:prstGeom>
        </p:spPr>
        <p:txBody>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800" b="1" dirty="0">
                <a:solidFill>
                  <a:schemeClr val="accent6">
                    <a:lumMod val="75000"/>
                  </a:schemeClr>
                </a:solidFill>
                <a:latin typeface="HG創英ﾌﾟﾚｾﾞﾝｽEB" panose="02020809000000000000" pitchFamily="17" charset="-128"/>
                <a:ea typeface="HG創英ﾌﾟﾚｾﾞﾝｽEB" panose="02020809000000000000" pitchFamily="17" charset="-128"/>
              </a:rPr>
              <a:t>■</a:t>
            </a:r>
            <a:r>
              <a:rPr lang="ja-JP" altLang="en-US" sz="2800" b="1" dirty="0">
                <a:solidFill>
                  <a:schemeClr val="accent6">
                    <a:lumMod val="75000"/>
                  </a:schemeClr>
                </a:solidFill>
                <a:latin typeface="+mj-ea"/>
                <a:ea typeface="HG創英ﾌﾟﾚｾﾞﾝｽEB" panose="02020809000000000000" pitchFamily="17" charset="-128"/>
              </a:rPr>
              <a:t>水仙の丘ご来園・・・</a:t>
            </a:r>
            <a:r>
              <a:rPr lang="ja-JP" altLang="en-US" sz="2800" b="1" dirty="0">
                <a:solidFill>
                  <a:schemeClr val="accent6">
                    <a:lumMod val="75000"/>
                  </a:schemeClr>
                </a:solidFill>
                <a:latin typeface="+mj-ea"/>
              </a:rPr>
              <a:t> </a:t>
            </a:r>
            <a:r>
              <a:rPr lang="ja-JP" altLang="en-US" sz="2800" b="1" dirty="0">
                <a:latin typeface="+mj-ea"/>
              </a:rPr>
              <a:t>　</a:t>
            </a:r>
            <a:endParaRPr lang="ja-JP" altLang="en-US" sz="2400" b="1" dirty="0">
              <a:latin typeface="+mj-ea"/>
            </a:endParaRPr>
          </a:p>
        </p:txBody>
      </p:sp>
      <p:sp>
        <p:nvSpPr>
          <p:cNvPr id="3" name="テキスト ボックス 2">
            <a:extLst>
              <a:ext uri="{FF2B5EF4-FFF2-40B4-BE49-F238E27FC236}">
                <a16:creationId xmlns:a16="http://schemas.microsoft.com/office/drawing/2014/main" id="{A9354ECB-9332-4EC6-B879-3F25B19414EB}"/>
              </a:ext>
            </a:extLst>
          </p:cNvPr>
          <p:cNvSpPr txBox="1"/>
          <p:nvPr/>
        </p:nvSpPr>
        <p:spPr>
          <a:xfrm>
            <a:off x="971550" y="1967345"/>
            <a:ext cx="3087832" cy="400110"/>
          </a:xfrm>
          <a:prstGeom prst="rect">
            <a:avLst/>
          </a:prstGeom>
          <a:noFill/>
        </p:spPr>
        <p:txBody>
          <a:bodyPr wrap="square" rtlCol="0">
            <a:spAutoFit/>
          </a:bodyPr>
          <a:lstStyle/>
          <a:p>
            <a:r>
              <a:rPr kumimoji="1" lang="ja-JP" altLang="en-US" sz="2000" dirty="0"/>
              <a:t>スイセン摘み取り体験</a:t>
            </a:r>
          </a:p>
        </p:txBody>
      </p:sp>
      <p:sp>
        <p:nvSpPr>
          <p:cNvPr id="7" name="テキスト ボックス 6">
            <a:extLst>
              <a:ext uri="{FF2B5EF4-FFF2-40B4-BE49-F238E27FC236}">
                <a16:creationId xmlns:a16="http://schemas.microsoft.com/office/drawing/2014/main" id="{C6E0325E-DB3B-4CFF-B884-194AB9F6137B}"/>
              </a:ext>
            </a:extLst>
          </p:cNvPr>
          <p:cNvSpPr txBox="1"/>
          <p:nvPr/>
        </p:nvSpPr>
        <p:spPr>
          <a:xfrm>
            <a:off x="7892242" y="3078782"/>
            <a:ext cx="803563" cy="400110"/>
          </a:xfrm>
          <a:prstGeom prst="rect">
            <a:avLst/>
          </a:prstGeom>
          <a:noFill/>
        </p:spPr>
        <p:txBody>
          <a:bodyPr wrap="square" rtlCol="0">
            <a:spAutoFit/>
          </a:bodyPr>
          <a:lstStyle/>
          <a:p>
            <a:r>
              <a:rPr kumimoji="1" lang="ja-JP" altLang="en-US" sz="2000" dirty="0"/>
              <a:t>散策</a:t>
            </a:r>
          </a:p>
        </p:txBody>
      </p:sp>
      <p:sp>
        <p:nvSpPr>
          <p:cNvPr id="8" name="テキスト ボックス 7">
            <a:extLst>
              <a:ext uri="{FF2B5EF4-FFF2-40B4-BE49-F238E27FC236}">
                <a16:creationId xmlns:a16="http://schemas.microsoft.com/office/drawing/2014/main" id="{4ABE2C20-E1C9-4296-B994-754A2E59FFFB}"/>
              </a:ext>
            </a:extLst>
          </p:cNvPr>
          <p:cNvSpPr txBox="1"/>
          <p:nvPr/>
        </p:nvSpPr>
        <p:spPr>
          <a:xfrm>
            <a:off x="2909454" y="6273800"/>
            <a:ext cx="2036619" cy="400110"/>
          </a:xfrm>
          <a:prstGeom prst="rect">
            <a:avLst/>
          </a:prstGeom>
          <a:noFill/>
        </p:spPr>
        <p:txBody>
          <a:bodyPr wrap="square" rtlCol="0">
            <a:spAutoFit/>
          </a:bodyPr>
          <a:lstStyle/>
          <a:p>
            <a:r>
              <a:rPr kumimoji="1" lang="ja-JP" altLang="en-US" sz="2000" dirty="0"/>
              <a:t>青空の下で演奏</a:t>
            </a:r>
          </a:p>
        </p:txBody>
      </p:sp>
    </p:spTree>
    <p:extLst>
      <p:ext uri="{BB962C8B-B14F-4D97-AF65-F5344CB8AC3E}">
        <p14:creationId xmlns:p14="http://schemas.microsoft.com/office/powerpoint/2010/main" val="410136772"/>
      </p:ext>
    </p:extLst>
  </p:cSld>
  <p:clrMapOvr>
    <a:masterClrMapping/>
  </p:clrMapOvr>
  <mc:AlternateContent xmlns:mc="http://schemas.openxmlformats.org/markup-compatibility/2006" xmlns:p14="http://schemas.microsoft.com/office/powerpoint/2010/main">
    <mc:Choice Requires="p14">
      <p:transition spd="slow" p14:dur="2000" advTm="15536"/>
    </mc:Choice>
    <mc:Fallback xmlns="">
      <p:transition spd="slow" advTm="15536"/>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テキスト ボックス 5"/>
          <p:cNvSpPr txBox="1">
            <a:spLocks noChangeArrowheads="1"/>
          </p:cNvSpPr>
          <p:nvPr/>
        </p:nvSpPr>
        <p:spPr bwMode="auto">
          <a:xfrm>
            <a:off x="148394" y="309635"/>
            <a:ext cx="3527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mn-cs"/>
              </a:rPr>
              <a:t>■ 貸花壇友の会</a:t>
            </a:r>
            <a:r>
              <a:rPr kumimoji="1" lang="en-US" altLang="ja-JP" sz="28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3" name="四角形吹き出し 2"/>
          <p:cNvSpPr/>
          <p:nvPr/>
        </p:nvSpPr>
        <p:spPr>
          <a:xfrm>
            <a:off x="294984" y="1557338"/>
            <a:ext cx="3410857" cy="623672"/>
          </a:xfrm>
          <a:prstGeom prst="wedgeRectCallout">
            <a:avLst>
              <a:gd name="adj1" fmla="val 41315"/>
              <a:gd name="adj2" fmla="val 12315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i="1" dirty="0">
                <a:solidFill>
                  <a:prstClr val="black"/>
                </a:solidFill>
                <a:latin typeface="HG丸ｺﾞｼｯｸM-PRO" panose="020F0600000000000000" pitchFamily="50" charset="-128"/>
                <a:ea typeface="HG丸ｺﾞｼｯｸM-PRO" panose="020F0600000000000000" pitchFamily="50" charset="-128"/>
              </a:rPr>
              <a:t>ボランティアで手伝ってくださっている</a:t>
            </a:r>
            <a:r>
              <a:rPr kumimoji="1" lang="ja-JP" altLang="en-US" sz="2000" b="0" i="1"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p:txBody>
      </p:sp>
      <p:pic>
        <p:nvPicPr>
          <p:cNvPr id="6" name="Picture 2" descr="C:\Users\hanamidori018\Desktop\PP井上データ\水仙の丘写真\水仙の丘  (井上）貸花壇.JPG">
            <a:extLst>
              <a:ext uri="{FF2B5EF4-FFF2-40B4-BE49-F238E27FC236}">
                <a16:creationId xmlns:a16="http://schemas.microsoft.com/office/drawing/2014/main" id="{E8A6D36A-C159-4E2D-8FBF-9C4F7AA66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623" y="3030906"/>
            <a:ext cx="5008994" cy="351745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CA538CD-AE91-4877-AD88-D33736659160}"/>
              </a:ext>
            </a:extLst>
          </p:cNvPr>
          <p:cNvSpPr txBox="1"/>
          <p:nvPr/>
        </p:nvSpPr>
        <p:spPr>
          <a:xfrm>
            <a:off x="5689105" y="4070174"/>
            <a:ext cx="325928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50" charset="-128"/>
                <a:cs typeface="+mn-cs"/>
              </a:rPr>
              <a:t>友の会メンバーと・・・</a:t>
            </a:r>
          </a:p>
        </p:txBody>
      </p:sp>
      <p:pic>
        <p:nvPicPr>
          <p:cNvPr id="8" name="図 7">
            <a:extLst>
              <a:ext uri="{FF2B5EF4-FFF2-40B4-BE49-F238E27FC236}">
                <a16:creationId xmlns:a16="http://schemas.microsoft.com/office/drawing/2014/main" id="{A8531407-674E-4E50-B0AF-500340BC1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841" y="455530"/>
            <a:ext cx="5162536" cy="3517459"/>
          </a:xfrm>
          <a:prstGeom prst="round2SameRect">
            <a:avLst/>
          </a:prstGeom>
        </p:spPr>
      </p:pic>
      <p:sp>
        <p:nvSpPr>
          <p:cNvPr id="4" name="テキスト ボックス 3">
            <a:extLst>
              <a:ext uri="{FF2B5EF4-FFF2-40B4-BE49-F238E27FC236}">
                <a16:creationId xmlns:a16="http://schemas.microsoft.com/office/drawing/2014/main" id="{EB5BCB1E-4092-4FD0-8FE7-B6E9DD0B290E}"/>
              </a:ext>
            </a:extLst>
          </p:cNvPr>
          <p:cNvSpPr txBox="1"/>
          <p:nvPr/>
        </p:nvSpPr>
        <p:spPr>
          <a:xfrm>
            <a:off x="5284617" y="5785201"/>
            <a:ext cx="2687782" cy="369332"/>
          </a:xfrm>
          <a:prstGeom prst="rect">
            <a:avLst/>
          </a:prstGeom>
          <a:noFill/>
        </p:spPr>
        <p:txBody>
          <a:bodyPr wrap="square" rtlCol="0">
            <a:spAutoFit/>
          </a:bodyPr>
          <a:lstStyle/>
          <a:p>
            <a:r>
              <a:rPr kumimoji="1" lang="ja-JP" altLang="en-US" dirty="0"/>
              <a:t>←貸花壇</a:t>
            </a:r>
            <a:r>
              <a:rPr kumimoji="1" lang="en-US" altLang="ja-JP" dirty="0"/>
              <a:t>1</a:t>
            </a:r>
            <a:r>
              <a:rPr kumimoji="1" lang="ja-JP" altLang="en-US" dirty="0"/>
              <a:t>区画</a:t>
            </a:r>
            <a:r>
              <a:rPr lang="en-US" altLang="ja-JP" dirty="0"/>
              <a:t>5</a:t>
            </a:r>
            <a:r>
              <a:rPr kumimoji="1" lang="ja-JP" altLang="en-US" dirty="0"/>
              <a:t>㎡無料</a:t>
            </a:r>
          </a:p>
        </p:txBody>
      </p:sp>
    </p:spTree>
    <p:extLst>
      <p:ext uri="{BB962C8B-B14F-4D97-AF65-F5344CB8AC3E}">
        <p14:creationId xmlns:p14="http://schemas.microsoft.com/office/powerpoint/2010/main" val="1347293307"/>
      </p:ext>
    </p:extLst>
  </p:cSld>
  <p:clrMapOvr>
    <a:masterClrMapping/>
  </p:clrMapOvr>
  <p:transition spd="slow" advTm="6617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17713" y="192065"/>
            <a:ext cx="4354287" cy="66150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800" b="1" dirty="0">
                <a:solidFill>
                  <a:schemeClr val="accent6">
                    <a:lumMod val="75000"/>
                  </a:schemeClr>
                </a:solidFill>
              </a:rPr>
              <a:t>■</a:t>
            </a:r>
            <a:r>
              <a:rPr lang="ja-JP" altLang="en-US" sz="2800" b="1" dirty="0">
                <a:solidFill>
                  <a:schemeClr val="accent6">
                    <a:lumMod val="75000"/>
                  </a:schemeClr>
                </a:solidFill>
                <a:latin typeface="+mn-ea"/>
                <a:ea typeface="+mn-ea"/>
              </a:rPr>
              <a:t>管理作業風景 </a:t>
            </a:r>
            <a:endParaRPr lang="en-US" altLang="ja-JP" sz="2800" b="1" dirty="0">
              <a:solidFill>
                <a:schemeClr val="accent6">
                  <a:lumMod val="75000"/>
                </a:schemeClr>
              </a:solidFill>
              <a:latin typeface="+mn-ea"/>
              <a:ea typeface="+mn-ea"/>
            </a:endParaRPr>
          </a:p>
          <a:p>
            <a:pPr fontAlgn="auto">
              <a:spcAft>
                <a:spcPts val="0"/>
              </a:spcAft>
            </a:pPr>
            <a:endParaRPr lang="ja-JP" altLang="en-US" sz="2000" dirty="0"/>
          </a:p>
        </p:txBody>
      </p:sp>
      <p:sp>
        <p:nvSpPr>
          <p:cNvPr id="7" name="テキスト ボックス 4"/>
          <p:cNvSpPr txBox="1">
            <a:spLocks noChangeArrowheads="1"/>
          </p:cNvSpPr>
          <p:nvPr/>
        </p:nvSpPr>
        <p:spPr bwMode="auto">
          <a:xfrm>
            <a:off x="2158482" y="971311"/>
            <a:ext cx="34917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endParaRPr lang="en-US" altLang="ja-JP" b="1" dirty="0">
              <a:solidFill>
                <a:prstClr val="black"/>
              </a:solidFill>
              <a:latin typeface="HG創英ﾌﾟﾚｾﾞﾝｽEB" panose="02020809000000000000" pitchFamily="17" charset="-128"/>
              <a:ea typeface="HG創英ﾌﾟﾚｾﾞﾝｽEB" panose="02020809000000000000" pitchFamily="17" charset="-128"/>
            </a:endParaRPr>
          </a:p>
          <a:p>
            <a:pPr eaLnBrk="1" hangingPunct="1">
              <a:lnSpc>
                <a:spcPct val="100000"/>
              </a:lnSpc>
              <a:spcBef>
                <a:spcPct val="0"/>
              </a:spcBef>
              <a:buFontTx/>
              <a:buNone/>
            </a:pPr>
            <a:endParaRPr lang="ja-JP" altLang="en-US" b="1" dirty="0">
              <a:solidFill>
                <a:prstClr val="black"/>
              </a:solidFill>
              <a:latin typeface="HG創英ﾌﾟﾚｾﾞﾝｽEB" panose="02020809000000000000" pitchFamily="17" charset="-128"/>
              <a:ea typeface="HG創英ﾌﾟﾚｾﾞﾝｽEB" panose="02020809000000000000" pitchFamily="17" charset="-128"/>
            </a:endParaRPr>
          </a:p>
        </p:txBody>
      </p:sp>
      <p:sp>
        <p:nvSpPr>
          <p:cNvPr id="12" name="テキスト ボックス 11"/>
          <p:cNvSpPr txBox="1"/>
          <p:nvPr/>
        </p:nvSpPr>
        <p:spPr>
          <a:xfrm>
            <a:off x="4787900" y="3512446"/>
            <a:ext cx="3491721" cy="400110"/>
          </a:xfrm>
          <a:prstGeom prst="rect">
            <a:avLst/>
          </a:prstGeom>
          <a:noFill/>
        </p:spPr>
        <p:txBody>
          <a:bodyPr wrap="square" rtlCol="0">
            <a:spAutoFit/>
          </a:bodyPr>
          <a:lstStyle/>
          <a:p>
            <a:pPr algn="ctr"/>
            <a:r>
              <a:rPr lang="ja-JP" altLang="en-US" sz="2000" dirty="0">
                <a:latin typeface="+mn-ea"/>
                <a:ea typeface="+mn-ea"/>
              </a:rPr>
              <a:t>スイセン</a:t>
            </a:r>
            <a:r>
              <a:rPr kumimoji="1" lang="ja-JP" altLang="en-US" sz="2000" dirty="0">
                <a:latin typeface="+mn-ea"/>
                <a:ea typeface="+mn-ea"/>
              </a:rPr>
              <a:t>球根植え付け</a:t>
            </a:r>
          </a:p>
        </p:txBody>
      </p:sp>
      <p:pic>
        <p:nvPicPr>
          <p:cNvPr id="3" name="図 2">
            <a:extLst>
              <a:ext uri="{FF2B5EF4-FFF2-40B4-BE49-F238E27FC236}">
                <a16:creationId xmlns:a16="http://schemas.microsoft.com/office/drawing/2014/main" id="{EEEC73D0-F413-4BA0-8F3D-8D9C03556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14" y="748812"/>
            <a:ext cx="4108224" cy="2763633"/>
          </a:xfrm>
          <a:prstGeom prst="flowChartDelay">
            <a:avLst/>
          </a:prstGeom>
        </p:spPr>
      </p:pic>
      <p:pic>
        <p:nvPicPr>
          <p:cNvPr id="6" name="図 5">
            <a:extLst>
              <a:ext uri="{FF2B5EF4-FFF2-40B4-BE49-F238E27FC236}">
                <a16:creationId xmlns:a16="http://schemas.microsoft.com/office/drawing/2014/main" id="{DA5B2387-FBDE-4ABC-A558-1DD06EEF1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3" y="3912556"/>
            <a:ext cx="4036785" cy="2733387"/>
          </a:xfrm>
          <a:prstGeom prst="flowChartAlternateProcess">
            <a:avLst/>
          </a:prstGeom>
        </p:spPr>
      </p:pic>
      <p:sp>
        <p:nvSpPr>
          <p:cNvPr id="14" name="テキスト ボックス 13">
            <a:extLst>
              <a:ext uri="{FF2B5EF4-FFF2-40B4-BE49-F238E27FC236}">
                <a16:creationId xmlns:a16="http://schemas.microsoft.com/office/drawing/2014/main" id="{C66DDFAB-452A-4B64-B55F-49086089E4C9}"/>
              </a:ext>
            </a:extLst>
          </p:cNvPr>
          <p:cNvSpPr txBox="1"/>
          <p:nvPr/>
        </p:nvSpPr>
        <p:spPr>
          <a:xfrm>
            <a:off x="971550" y="3489992"/>
            <a:ext cx="2575214" cy="400110"/>
          </a:xfrm>
          <a:prstGeom prst="rect">
            <a:avLst/>
          </a:prstGeom>
          <a:noFill/>
        </p:spPr>
        <p:txBody>
          <a:bodyPr wrap="square" rtlCol="0">
            <a:spAutoFit/>
          </a:bodyPr>
          <a:lstStyle/>
          <a:p>
            <a:pPr algn="ctr"/>
            <a:r>
              <a:rPr kumimoji="1" lang="ja-JP" altLang="en-US" sz="2000" dirty="0">
                <a:latin typeface="+mn-ea"/>
                <a:ea typeface="+mn-ea"/>
              </a:rPr>
              <a:t>スイセン球根掘り上げ</a:t>
            </a:r>
          </a:p>
        </p:txBody>
      </p:sp>
      <p:pic>
        <p:nvPicPr>
          <p:cNvPr id="16" name="図 15">
            <a:extLst>
              <a:ext uri="{FF2B5EF4-FFF2-40B4-BE49-F238E27FC236}">
                <a16:creationId xmlns:a16="http://schemas.microsoft.com/office/drawing/2014/main" id="{6E412D8A-1258-40B2-AE33-FE17CD2D4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900" y="3912556"/>
            <a:ext cx="4036785" cy="2685094"/>
          </a:xfrm>
          <a:prstGeom prst="flowChartDelay">
            <a:avLst/>
          </a:prstGeom>
        </p:spPr>
      </p:pic>
      <p:pic>
        <p:nvPicPr>
          <p:cNvPr id="18" name="図 17">
            <a:extLst>
              <a:ext uri="{FF2B5EF4-FFF2-40B4-BE49-F238E27FC236}">
                <a16:creationId xmlns:a16="http://schemas.microsoft.com/office/drawing/2014/main" id="{30D9593D-8F60-41BE-BF46-F714F02B8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900" y="748812"/>
            <a:ext cx="3980938" cy="2763632"/>
          </a:xfrm>
          <a:prstGeom prst="flowChartAlternateProcess">
            <a:avLst/>
          </a:prstGeom>
        </p:spPr>
      </p:pic>
    </p:spTree>
    <p:extLst>
      <p:ext uri="{BB962C8B-B14F-4D97-AF65-F5344CB8AC3E}">
        <p14:creationId xmlns:p14="http://schemas.microsoft.com/office/powerpoint/2010/main" val="1229192360"/>
      </p:ext>
    </p:extLst>
  </p:cSld>
  <p:clrMapOvr>
    <a:masterClrMapping/>
  </p:clrMapOvr>
  <mc:AlternateContent xmlns:mc="http://schemas.openxmlformats.org/markup-compatibility/2006" xmlns:p14="http://schemas.microsoft.com/office/powerpoint/2010/main">
    <mc:Choice Requires="p14">
      <p:transition spd="slow" p14:dur="2000" advTm="7319"/>
    </mc:Choice>
    <mc:Fallback xmlns="">
      <p:transition spd="slow" advTm="731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4"/>
          <p:cNvSpPr>
            <a:spLocks noGrp="1"/>
          </p:cNvSpPr>
          <p:nvPr>
            <p:ph type="title"/>
          </p:nvPr>
        </p:nvSpPr>
        <p:spPr>
          <a:xfrm>
            <a:off x="294575" y="315913"/>
            <a:ext cx="4063999" cy="628650"/>
          </a:xfrm>
        </p:spPr>
        <p:txBody>
          <a:bodyPr>
            <a:normAutofit/>
          </a:bodyPr>
          <a:lstStyle/>
          <a:p>
            <a:pPr eaLnBrk="1" hangingPunct="1"/>
            <a:r>
              <a:rPr lang="ja-JP" altLang="en-US" sz="2800" b="1" dirty="0">
                <a:solidFill>
                  <a:schemeClr val="accent6">
                    <a:lumMod val="75000"/>
                  </a:schemeClr>
                </a:solidFill>
                <a:latin typeface="+mj-ea"/>
              </a:rPr>
              <a:t>■自然との共生</a:t>
            </a:r>
            <a:r>
              <a:rPr lang="ja-JP" altLang="en-US" sz="2800" b="1" dirty="0">
                <a:latin typeface="+mj-ea"/>
              </a:rPr>
              <a:t>　</a:t>
            </a:r>
          </a:p>
        </p:txBody>
      </p:sp>
      <p:pic>
        <p:nvPicPr>
          <p:cNvPr id="6" name="図 5">
            <a:extLst>
              <a:ext uri="{FF2B5EF4-FFF2-40B4-BE49-F238E27FC236}">
                <a16:creationId xmlns:a16="http://schemas.microsoft.com/office/drawing/2014/main" id="{06081D5C-6C53-42EC-BDEF-935BEA4619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25" r="-15230" b="10074"/>
          <a:stretch/>
        </p:blipFill>
        <p:spPr>
          <a:xfrm>
            <a:off x="4197927" y="3897313"/>
            <a:ext cx="5320145" cy="2787650"/>
          </a:xfrm>
          <a:prstGeom prst="rect">
            <a:avLst/>
          </a:prstGeom>
        </p:spPr>
      </p:pic>
      <p:pic>
        <p:nvPicPr>
          <p:cNvPr id="4" name="図 3">
            <a:extLst>
              <a:ext uri="{FF2B5EF4-FFF2-40B4-BE49-F238E27FC236}">
                <a16:creationId xmlns:a16="http://schemas.microsoft.com/office/drawing/2014/main" id="{6F70E161-0CB4-4374-B271-A282504D4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00" y="541173"/>
            <a:ext cx="4064000" cy="2887827"/>
          </a:xfrm>
          <a:prstGeom prst="rect">
            <a:avLst/>
          </a:prstGeom>
        </p:spPr>
      </p:pic>
      <p:pic>
        <p:nvPicPr>
          <p:cNvPr id="7" name="図 6">
            <a:extLst>
              <a:ext uri="{FF2B5EF4-FFF2-40B4-BE49-F238E27FC236}">
                <a16:creationId xmlns:a16="http://schemas.microsoft.com/office/drawing/2014/main" id="{5201D9C9-663D-49D6-AA0C-E701F7AC66C7}"/>
              </a:ext>
            </a:extLst>
          </p:cNvPr>
          <p:cNvPicPr>
            <a:picLocks noChangeAspect="1"/>
          </p:cNvPicPr>
          <p:nvPr/>
        </p:nvPicPr>
        <p:blipFill rotWithShape="1">
          <a:blip r:embed="rId5">
            <a:extLst>
              <a:ext uri="{28A0092B-C50C-407E-A947-70E740481C1C}">
                <a14:useLocalDpi xmlns:a14="http://schemas.microsoft.com/office/drawing/2010/main" val="0"/>
              </a:ext>
            </a:extLst>
          </a:blip>
          <a:srcRect l="16436" t="9050" r="7151" b="12425"/>
          <a:stretch/>
        </p:blipFill>
        <p:spPr>
          <a:xfrm>
            <a:off x="124692" y="1939627"/>
            <a:ext cx="4403766" cy="3219605"/>
          </a:xfrm>
          <a:prstGeom prst="teardrop">
            <a:avLst/>
          </a:prstGeom>
        </p:spPr>
      </p:pic>
      <p:sp>
        <p:nvSpPr>
          <p:cNvPr id="2" name="テキスト ボックス 1">
            <a:extLst>
              <a:ext uri="{FF2B5EF4-FFF2-40B4-BE49-F238E27FC236}">
                <a16:creationId xmlns:a16="http://schemas.microsoft.com/office/drawing/2014/main" id="{D34BBEF1-ECC8-48EB-BC01-15F0B7896D93}"/>
              </a:ext>
            </a:extLst>
          </p:cNvPr>
          <p:cNvSpPr txBox="1"/>
          <p:nvPr/>
        </p:nvSpPr>
        <p:spPr>
          <a:xfrm>
            <a:off x="2388869" y="6316827"/>
            <a:ext cx="2399031" cy="400110"/>
          </a:xfrm>
          <a:prstGeom prst="rect">
            <a:avLst/>
          </a:prstGeom>
          <a:noFill/>
        </p:spPr>
        <p:txBody>
          <a:bodyPr wrap="square" rtlCol="0">
            <a:spAutoFit/>
          </a:bodyPr>
          <a:lstStyle/>
          <a:p>
            <a:r>
              <a:rPr kumimoji="1" lang="ja-JP" altLang="en-US" sz="2000" dirty="0"/>
              <a:t>小鳥の巣箱も設置→</a:t>
            </a:r>
          </a:p>
        </p:txBody>
      </p:sp>
      <p:sp>
        <p:nvSpPr>
          <p:cNvPr id="5" name="テキスト ボックス 4">
            <a:extLst>
              <a:ext uri="{FF2B5EF4-FFF2-40B4-BE49-F238E27FC236}">
                <a16:creationId xmlns:a16="http://schemas.microsoft.com/office/drawing/2014/main" id="{74A838F3-2957-47BA-BEAE-65376ED2AB7A}"/>
              </a:ext>
            </a:extLst>
          </p:cNvPr>
          <p:cNvSpPr txBox="1"/>
          <p:nvPr/>
        </p:nvSpPr>
        <p:spPr>
          <a:xfrm>
            <a:off x="5426364" y="3429000"/>
            <a:ext cx="3425536" cy="400110"/>
          </a:xfrm>
          <a:prstGeom prst="rect">
            <a:avLst/>
          </a:prstGeom>
          <a:noFill/>
        </p:spPr>
        <p:txBody>
          <a:bodyPr wrap="square" rtlCol="0">
            <a:spAutoFit/>
          </a:bodyPr>
          <a:lstStyle/>
          <a:p>
            <a:r>
              <a:rPr kumimoji="1" lang="ja-JP" altLang="en-US" sz="2000" dirty="0"/>
              <a:t>早春を飾る花木もいろいろ</a:t>
            </a:r>
          </a:p>
        </p:txBody>
      </p:sp>
      <p:sp>
        <p:nvSpPr>
          <p:cNvPr id="8" name="テキスト ボックス 7">
            <a:extLst>
              <a:ext uri="{FF2B5EF4-FFF2-40B4-BE49-F238E27FC236}">
                <a16:creationId xmlns:a16="http://schemas.microsoft.com/office/drawing/2014/main" id="{0459219C-BB9E-444C-B6F9-D8EDEDE5311A}"/>
              </a:ext>
            </a:extLst>
          </p:cNvPr>
          <p:cNvSpPr txBox="1"/>
          <p:nvPr/>
        </p:nvSpPr>
        <p:spPr>
          <a:xfrm>
            <a:off x="294575" y="5027380"/>
            <a:ext cx="2173514" cy="400110"/>
          </a:xfrm>
          <a:prstGeom prst="rect">
            <a:avLst/>
          </a:prstGeom>
          <a:noFill/>
        </p:spPr>
        <p:txBody>
          <a:bodyPr wrap="square" rtlCol="0">
            <a:spAutoFit/>
          </a:bodyPr>
          <a:lstStyle/>
          <a:p>
            <a:r>
              <a:rPr kumimoji="1" lang="ja-JP" altLang="en-US" sz="2000" dirty="0"/>
              <a:t>野鳥のエサ台</a:t>
            </a:r>
          </a:p>
        </p:txBody>
      </p:sp>
      <p:sp>
        <p:nvSpPr>
          <p:cNvPr id="10" name="四角形吹き出し 2">
            <a:extLst>
              <a:ext uri="{FF2B5EF4-FFF2-40B4-BE49-F238E27FC236}">
                <a16:creationId xmlns:a16="http://schemas.microsoft.com/office/drawing/2014/main" id="{CC44B9B0-AEBC-4A0A-AE23-873E8BDF09B2}"/>
              </a:ext>
            </a:extLst>
          </p:cNvPr>
          <p:cNvSpPr/>
          <p:nvPr/>
        </p:nvSpPr>
        <p:spPr>
          <a:xfrm>
            <a:off x="340427" y="1012765"/>
            <a:ext cx="3746664" cy="658603"/>
          </a:xfrm>
          <a:prstGeom prst="wedgeRectCallout">
            <a:avLst>
              <a:gd name="adj1" fmla="val 41315"/>
              <a:gd name="adj2" fmla="val 12315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b="0" i="1"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野鳥がたくさん集まりの心地いいさえずりが聞こえます</a:t>
            </a:r>
          </a:p>
        </p:txBody>
      </p:sp>
      <p:sp>
        <p:nvSpPr>
          <p:cNvPr id="12" name="四角形吹き出し 2">
            <a:extLst>
              <a:ext uri="{FF2B5EF4-FFF2-40B4-BE49-F238E27FC236}">
                <a16:creationId xmlns:a16="http://schemas.microsoft.com/office/drawing/2014/main" id="{274754B0-5C6D-45F8-8E23-E1DD84750FA8}"/>
              </a:ext>
            </a:extLst>
          </p:cNvPr>
          <p:cNvSpPr/>
          <p:nvPr/>
        </p:nvSpPr>
        <p:spPr>
          <a:xfrm>
            <a:off x="755650" y="5627545"/>
            <a:ext cx="3772808" cy="400111"/>
          </a:xfrm>
          <a:prstGeom prst="wedgeRectCallout">
            <a:avLst>
              <a:gd name="adj1" fmla="val 41315"/>
              <a:gd name="adj2" fmla="val 12315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i="1" dirty="0">
                <a:solidFill>
                  <a:prstClr val="black"/>
                </a:solidFill>
                <a:latin typeface="HG丸ｺﾞｼｯｸM-PRO" panose="020F0600000000000000" pitchFamily="50" charset="-128"/>
                <a:ea typeface="HG丸ｺﾞｼｯｸM-PRO" panose="020F0600000000000000" pitchFamily="50" charset="-128"/>
              </a:rPr>
              <a:t>小鳥の子育ても見かけられます</a:t>
            </a:r>
            <a:endParaRPr kumimoji="1" lang="ja-JP" altLang="en-US" b="0" i="1"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1803723513"/>
      </p:ext>
    </p:extLst>
  </p:cSld>
  <p:clrMapOvr>
    <a:masterClrMapping/>
  </p:clrMapOvr>
  <mc:AlternateContent xmlns:mc="http://schemas.openxmlformats.org/markup-compatibility/2006" xmlns:p14="http://schemas.microsoft.com/office/powerpoint/2010/main">
    <mc:Choice Requires="p14">
      <p:transition spd="slow" p14:dur="2000" advTm="880"/>
    </mc:Choice>
    <mc:Fallback xmlns="">
      <p:transition spd="slow" advTm="8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7715" y="369488"/>
            <a:ext cx="4441372" cy="523220"/>
          </a:xfrm>
          <a:prstGeom prst="rect">
            <a:avLst/>
          </a:prstGeom>
          <a:noFill/>
        </p:spPr>
        <p:txBody>
          <a:bodyPr wrap="square" rtlCol="0">
            <a:spAutoFit/>
          </a:bodyPr>
          <a:lstStyle/>
          <a:p>
            <a:r>
              <a:rPr lang="ja-JP" altLang="en-US" sz="2800" dirty="0">
                <a:solidFill>
                  <a:schemeClr val="accent6">
                    <a:lumMod val="75000"/>
                  </a:schemeClr>
                </a:solidFill>
                <a:latin typeface="+mj-ea"/>
                <a:ea typeface="+mj-ea"/>
              </a:rPr>
              <a:t>■クラフト作品を各所に配置</a:t>
            </a:r>
            <a:r>
              <a:rPr lang="en-US" altLang="ja-JP" sz="2800" dirty="0">
                <a:solidFill>
                  <a:schemeClr val="accent6">
                    <a:lumMod val="75000"/>
                  </a:schemeClr>
                </a:solidFill>
                <a:latin typeface="+mj-ea"/>
                <a:ea typeface="+mj-ea"/>
              </a:rPr>
              <a:t>                             </a:t>
            </a:r>
            <a:r>
              <a:rPr lang="ja-JP" altLang="en-US" sz="2800" dirty="0">
                <a:solidFill>
                  <a:prstClr val="black"/>
                </a:solidFill>
              </a:rPr>
              <a:t>　　　</a:t>
            </a:r>
            <a:r>
              <a:rPr lang="en-US" altLang="ja-JP" sz="2800" dirty="0">
                <a:solidFill>
                  <a:prstClr val="black"/>
                </a:solidFill>
              </a:rPr>
              <a:t>  </a:t>
            </a:r>
            <a:endParaRPr lang="ja-JP" altLang="en-US" sz="2800" dirty="0">
              <a:solidFill>
                <a:prstClr val="black"/>
              </a:solidFill>
            </a:endParaRPr>
          </a:p>
        </p:txBody>
      </p:sp>
      <p:sp>
        <p:nvSpPr>
          <p:cNvPr id="2" name="テキスト ボックス 1"/>
          <p:cNvSpPr txBox="1"/>
          <p:nvPr/>
        </p:nvSpPr>
        <p:spPr>
          <a:xfrm>
            <a:off x="2211173" y="1547296"/>
            <a:ext cx="2439307" cy="400110"/>
          </a:xfrm>
          <a:prstGeom prst="rect">
            <a:avLst/>
          </a:prstGeom>
          <a:noFill/>
        </p:spPr>
        <p:txBody>
          <a:bodyPr wrap="square" rtlCol="0">
            <a:spAutoFit/>
          </a:bodyPr>
          <a:lstStyle/>
          <a:p>
            <a:r>
              <a:rPr lang="ja-JP" altLang="en-US" sz="2000" b="1" dirty="0">
                <a:latin typeface="+mn-ea"/>
                <a:ea typeface="+mn-ea"/>
              </a:rPr>
              <a:t>環境に配慮した創作</a:t>
            </a:r>
            <a:endParaRPr kumimoji="1" lang="ja-JP" altLang="en-US" sz="2000" b="1" dirty="0">
              <a:latin typeface="+mn-ea"/>
              <a:ea typeface="+mn-ea"/>
            </a:endParaRPr>
          </a:p>
        </p:txBody>
      </p:sp>
      <p:pic>
        <p:nvPicPr>
          <p:cNvPr id="5" name="図 4">
            <a:extLst>
              <a:ext uri="{FF2B5EF4-FFF2-40B4-BE49-F238E27FC236}">
                <a16:creationId xmlns:a16="http://schemas.microsoft.com/office/drawing/2014/main" id="{72BBE5FF-37CF-44D5-AF07-128432340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900" y="3835727"/>
            <a:ext cx="4081297" cy="2761924"/>
          </a:xfrm>
          <a:prstGeom prst="rect">
            <a:avLst/>
          </a:prstGeom>
        </p:spPr>
      </p:pic>
      <p:pic>
        <p:nvPicPr>
          <p:cNvPr id="6" name="図 5">
            <a:extLst>
              <a:ext uri="{FF2B5EF4-FFF2-40B4-BE49-F238E27FC236}">
                <a16:creationId xmlns:a16="http://schemas.microsoft.com/office/drawing/2014/main" id="{FB22FEB7-9F07-4648-9C72-0ED3FEC5E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0" y="2083750"/>
            <a:ext cx="4463957" cy="3356224"/>
          </a:xfrm>
          <a:prstGeom prst="teardrop">
            <a:avLst/>
          </a:prstGeom>
        </p:spPr>
      </p:pic>
      <p:pic>
        <p:nvPicPr>
          <p:cNvPr id="7" name="図 6">
            <a:extLst>
              <a:ext uri="{FF2B5EF4-FFF2-40B4-BE49-F238E27FC236}">
                <a16:creationId xmlns:a16="http://schemas.microsoft.com/office/drawing/2014/main" id="{BED8394F-AFFE-47A5-8AFD-155311377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3284" y="631098"/>
            <a:ext cx="4081298" cy="2761924"/>
          </a:xfrm>
          <a:prstGeom prst="rect">
            <a:avLst/>
          </a:prstGeom>
        </p:spPr>
      </p:pic>
      <p:sp>
        <p:nvSpPr>
          <p:cNvPr id="4" name="テキスト ボックス 3">
            <a:extLst>
              <a:ext uri="{FF2B5EF4-FFF2-40B4-BE49-F238E27FC236}">
                <a16:creationId xmlns:a16="http://schemas.microsoft.com/office/drawing/2014/main" id="{52EB7473-6688-4BBF-8BD8-0475B0D06EF0}"/>
              </a:ext>
            </a:extLst>
          </p:cNvPr>
          <p:cNvSpPr txBox="1"/>
          <p:nvPr/>
        </p:nvSpPr>
        <p:spPr>
          <a:xfrm>
            <a:off x="5751221" y="3361752"/>
            <a:ext cx="2893868" cy="400110"/>
          </a:xfrm>
          <a:prstGeom prst="rect">
            <a:avLst/>
          </a:prstGeom>
          <a:noFill/>
        </p:spPr>
        <p:txBody>
          <a:bodyPr wrap="square" rtlCol="0">
            <a:spAutoFit/>
          </a:bodyPr>
          <a:lstStyle/>
          <a:p>
            <a:r>
              <a:rPr kumimoji="1" lang="ja-JP" altLang="en-US" sz="2000" dirty="0"/>
              <a:t>ペットボトル風車</a:t>
            </a:r>
          </a:p>
        </p:txBody>
      </p:sp>
      <p:sp>
        <p:nvSpPr>
          <p:cNvPr id="8" name="テキスト ボックス 7">
            <a:extLst>
              <a:ext uri="{FF2B5EF4-FFF2-40B4-BE49-F238E27FC236}">
                <a16:creationId xmlns:a16="http://schemas.microsoft.com/office/drawing/2014/main" id="{514CE079-91F1-4641-AFA6-39A2D66B6AEE}"/>
              </a:ext>
            </a:extLst>
          </p:cNvPr>
          <p:cNvSpPr txBox="1"/>
          <p:nvPr/>
        </p:nvSpPr>
        <p:spPr>
          <a:xfrm>
            <a:off x="3268980" y="6288457"/>
            <a:ext cx="1725998" cy="400110"/>
          </a:xfrm>
          <a:prstGeom prst="rect">
            <a:avLst/>
          </a:prstGeom>
          <a:noFill/>
        </p:spPr>
        <p:txBody>
          <a:bodyPr wrap="square" rtlCol="0">
            <a:spAutoFit/>
          </a:bodyPr>
          <a:lstStyle/>
          <a:p>
            <a:r>
              <a:rPr kumimoji="1" lang="ja-JP" altLang="en-US" sz="2000" dirty="0"/>
              <a:t>ししおどし→</a:t>
            </a:r>
          </a:p>
        </p:txBody>
      </p:sp>
      <p:sp>
        <p:nvSpPr>
          <p:cNvPr id="9" name="テキスト ボックス 8">
            <a:extLst>
              <a:ext uri="{FF2B5EF4-FFF2-40B4-BE49-F238E27FC236}">
                <a16:creationId xmlns:a16="http://schemas.microsoft.com/office/drawing/2014/main" id="{4A0C502D-7E05-4F9F-B036-E9D47473362E}"/>
              </a:ext>
            </a:extLst>
          </p:cNvPr>
          <p:cNvSpPr txBox="1"/>
          <p:nvPr/>
        </p:nvSpPr>
        <p:spPr>
          <a:xfrm>
            <a:off x="1825832" y="5487644"/>
            <a:ext cx="1283525" cy="400110"/>
          </a:xfrm>
          <a:prstGeom prst="rect">
            <a:avLst/>
          </a:prstGeom>
          <a:noFill/>
        </p:spPr>
        <p:txBody>
          <a:bodyPr wrap="square" rtlCol="0">
            <a:spAutoFit/>
          </a:bodyPr>
          <a:lstStyle/>
          <a:p>
            <a:r>
              <a:rPr kumimoji="1" lang="ja-JP" altLang="en-US" sz="2000" dirty="0"/>
              <a:t>竹飛行機</a:t>
            </a:r>
          </a:p>
        </p:txBody>
      </p:sp>
    </p:spTree>
    <p:extLst>
      <p:ext uri="{BB962C8B-B14F-4D97-AF65-F5344CB8AC3E}">
        <p14:creationId xmlns:p14="http://schemas.microsoft.com/office/powerpoint/2010/main" val="641326522"/>
      </p:ext>
    </p:extLst>
  </p:cSld>
  <p:clrMapOvr>
    <a:masterClrMapping/>
  </p:clrMapOvr>
  <mc:AlternateContent xmlns:mc="http://schemas.openxmlformats.org/markup-compatibility/2006" xmlns:p14="http://schemas.microsoft.com/office/powerpoint/2010/main">
    <mc:Choice Requires="p14">
      <p:transition spd="slow" p14:dur="2000" advTm="71"/>
    </mc:Choice>
    <mc:Fallback xmlns="">
      <p:transition spd="slow" advTm="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17713" y="328915"/>
            <a:ext cx="4354287" cy="65488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800" b="1" dirty="0">
                <a:solidFill>
                  <a:schemeClr val="accent6">
                    <a:lumMod val="75000"/>
                  </a:schemeClr>
                </a:solidFill>
              </a:rPr>
              <a:t>■</a:t>
            </a:r>
            <a:r>
              <a:rPr lang="ja-JP" altLang="en-US" sz="2800" b="1" dirty="0">
                <a:solidFill>
                  <a:schemeClr val="accent6">
                    <a:lumMod val="75000"/>
                  </a:schemeClr>
                </a:solidFill>
                <a:latin typeface="+mn-ea"/>
                <a:ea typeface="+mn-ea"/>
              </a:rPr>
              <a:t>設備も手づくり </a:t>
            </a:r>
            <a:endParaRPr lang="en-US" altLang="ja-JP" sz="2800" b="1" dirty="0">
              <a:solidFill>
                <a:schemeClr val="accent6">
                  <a:lumMod val="75000"/>
                </a:schemeClr>
              </a:solidFill>
              <a:latin typeface="+mn-ea"/>
              <a:ea typeface="+mn-ea"/>
            </a:endParaRPr>
          </a:p>
          <a:p>
            <a:pPr fontAlgn="auto">
              <a:spcAft>
                <a:spcPts val="0"/>
              </a:spcAft>
            </a:pPr>
            <a:endParaRPr lang="ja-JP" altLang="en-US" sz="2000" dirty="0"/>
          </a:p>
        </p:txBody>
      </p:sp>
      <p:pic>
        <p:nvPicPr>
          <p:cNvPr id="4" name="図 3">
            <a:extLst>
              <a:ext uri="{FF2B5EF4-FFF2-40B4-BE49-F238E27FC236}">
                <a16:creationId xmlns:a16="http://schemas.microsoft.com/office/drawing/2014/main" id="{7A1B612D-35B8-448D-83DD-7135E64112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3" t="1339" b="-3062"/>
          <a:stretch/>
        </p:blipFill>
        <p:spPr>
          <a:xfrm>
            <a:off x="4787966" y="3834188"/>
            <a:ext cx="4251168" cy="2821669"/>
          </a:xfrm>
          <a:prstGeom prst="flowChartDelay">
            <a:avLst/>
          </a:prstGeom>
        </p:spPr>
      </p:pic>
      <p:pic>
        <p:nvPicPr>
          <p:cNvPr id="9" name="図 8">
            <a:extLst>
              <a:ext uri="{FF2B5EF4-FFF2-40B4-BE49-F238E27FC236}">
                <a16:creationId xmlns:a16="http://schemas.microsoft.com/office/drawing/2014/main" id="{BA6B5B26-07E5-49DD-8C8B-8FF8CFAE1F8B}"/>
              </a:ext>
            </a:extLst>
          </p:cNvPr>
          <p:cNvPicPr>
            <a:picLocks noChangeAspect="1"/>
          </p:cNvPicPr>
          <p:nvPr/>
        </p:nvPicPr>
        <p:blipFill rotWithShape="1">
          <a:blip r:embed="rId4">
            <a:extLst>
              <a:ext uri="{28A0092B-C50C-407E-A947-70E740481C1C}">
                <a14:useLocalDpi xmlns:a14="http://schemas.microsoft.com/office/drawing/2010/main" val="0"/>
              </a:ext>
            </a:extLst>
          </a:blip>
          <a:srcRect l="-6521"/>
          <a:stretch/>
        </p:blipFill>
        <p:spPr>
          <a:xfrm>
            <a:off x="4513414" y="485889"/>
            <a:ext cx="4525720" cy="2907255"/>
          </a:xfrm>
          <a:prstGeom prst="flowChartDelay">
            <a:avLst/>
          </a:prstGeom>
        </p:spPr>
      </p:pic>
      <p:pic>
        <p:nvPicPr>
          <p:cNvPr id="15" name="図 14">
            <a:extLst>
              <a:ext uri="{FF2B5EF4-FFF2-40B4-BE49-F238E27FC236}">
                <a16:creationId xmlns:a16="http://schemas.microsoft.com/office/drawing/2014/main" id="{A67B30B3-B304-46A2-908D-746B543861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6" t="13819" r="13203"/>
          <a:stretch/>
        </p:blipFill>
        <p:spPr>
          <a:xfrm>
            <a:off x="213291" y="2055307"/>
            <a:ext cx="4300123" cy="2821669"/>
          </a:xfrm>
          <a:prstGeom prst="flowChartAlternateProcess">
            <a:avLst/>
          </a:prstGeom>
        </p:spPr>
      </p:pic>
      <p:sp>
        <p:nvSpPr>
          <p:cNvPr id="2" name="テキスト ボックス 1">
            <a:extLst>
              <a:ext uri="{FF2B5EF4-FFF2-40B4-BE49-F238E27FC236}">
                <a16:creationId xmlns:a16="http://schemas.microsoft.com/office/drawing/2014/main" id="{4BDE9565-62C8-484A-8693-2094CF9832E8}"/>
              </a:ext>
            </a:extLst>
          </p:cNvPr>
          <p:cNvSpPr txBox="1"/>
          <p:nvPr/>
        </p:nvSpPr>
        <p:spPr>
          <a:xfrm>
            <a:off x="4714976" y="3413611"/>
            <a:ext cx="1673149" cy="400110"/>
          </a:xfrm>
          <a:prstGeom prst="rect">
            <a:avLst/>
          </a:prstGeom>
          <a:noFill/>
        </p:spPr>
        <p:txBody>
          <a:bodyPr wrap="square" rtlCol="0">
            <a:spAutoFit/>
          </a:bodyPr>
          <a:lstStyle/>
          <a:p>
            <a:r>
              <a:rPr kumimoji="1" lang="ja-JP" altLang="en-US" sz="2000" dirty="0"/>
              <a:t>展望テラス↑</a:t>
            </a:r>
          </a:p>
        </p:txBody>
      </p:sp>
      <p:sp>
        <p:nvSpPr>
          <p:cNvPr id="3" name="テキスト ボックス 2">
            <a:extLst>
              <a:ext uri="{FF2B5EF4-FFF2-40B4-BE49-F238E27FC236}">
                <a16:creationId xmlns:a16="http://schemas.microsoft.com/office/drawing/2014/main" id="{E00598AE-C402-464D-BF24-38ECBCDD4836}"/>
              </a:ext>
            </a:extLst>
          </p:cNvPr>
          <p:cNvSpPr txBox="1"/>
          <p:nvPr/>
        </p:nvSpPr>
        <p:spPr>
          <a:xfrm>
            <a:off x="6747065" y="3466142"/>
            <a:ext cx="1793305" cy="400110"/>
          </a:xfrm>
          <a:prstGeom prst="rect">
            <a:avLst/>
          </a:prstGeom>
          <a:noFill/>
        </p:spPr>
        <p:txBody>
          <a:bodyPr wrap="square" rtlCol="0">
            <a:spAutoFit/>
          </a:bodyPr>
          <a:lstStyle/>
          <a:p>
            <a:r>
              <a:rPr kumimoji="1" lang="ja-JP" altLang="en-US" sz="2000" dirty="0"/>
              <a:t>休憩用テント↓</a:t>
            </a:r>
          </a:p>
        </p:txBody>
      </p:sp>
      <p:sp>
        <p:nvSpPr>
          <p:cNvPr id="6" name="テキスト ボックス 5">
            <a:extLst>
              <a:ext uri="{FF2B5EF4-FFF2-40B4-BE49-F238E27FC236}">
                <a16:creationId xmlns:a16="http://schemas.microsoft.com/office/drawing/2014/main" id="{1E10914D-9BD8-4199-B085-2A6CC9F81600}"/>
              </a:ext>
            </a:extLst>
          </p:cNvPr>
          <p:cNvSpPr txBox="1"/>
          <p:nvPr/>
        </p:nvSpPr>
        <p:spPr>
          <a:xfrm>
            <a:off x="1657869" y="4837644"/>
            <a:ext cx="2658341" cy="400110"/>
          </a:xfrm>
          <a:prstGeom prst="rect">
            <a:avLst/>
          </a:prstGeom>
          <a:noFill/>
        </p:spPr>
        <p:txBody>
          <a:bodyPr wrap="square" rtlCol="0">
            <a:spAutoFit/>
          </a:bodyPr>
          <a:lstStyle/>
          <a:p>
            <a:r>
              <a:rPr kumimoji="1" lang="ja-JP" altLang="en-US" sz="2000" dirty="0"/>
              <a:t>竹製ベンチ他</a:t>
            </a:r>
          </a:p>
        </p:txBody>
      </p:sp>
    </p:spTree>
    <p:extLst>
      <p:ext uri="{BB962C8B-B14F-4D97-AF65-F5344CB8AC3E}">
        <p14:creationId xmlns:p14="http://schemas.microsoft.com/office/powerpoint/2010/main" val="3948125615"/>
      </p:ext>
    </p:extLst>
  </p:cSld>
  <p:clrMapOvr>
    <a:masterClrMapping/>
  </p:clrMapOvr>
  <mc:AlternateContent xmlns:mc="http://schemas.openxmlformats.org/markup-compatibility/2006" xmlns:p14="http://schemas.microsoft.com/office/powerpoint/2010/main">
    <mc:Choice Requires="p14">
      <p:transition spd="slow" p14:dur="2000" advTm="751"/>
    </mc:Choice>
    <mc:Fallback xmlns="">
      <p:transition spd="slow" advTm="75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192064"/>
            <a:ext cx="5083243" cy="685735"/>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3000" b="1" dirty="0">
                <a:solidFill>
                  <a:schemeClr val="accent6">
                    <a:lumMod val="75000"/>
                  </a:schemeClr>
                </a:solidFill>
              </a:rPr>
              <a:t>■放置竹林対策で始めた</a:t>
            </a:r>
            <a:r>
              <a:rPr lang="ja-JP" altLang="en-US" sz="3000" b="1" dirty="0">
                <a:solidFill>
                  <a:schemeClr val="accent6">
                    <a:lumMod val="75000"/>
                  </a:schemeClr>
                </a:solidFill>
                <a:latin typeface="+mn-ea"/>
                <a:ea typeface="+mn-ea"/>
              </a:rPr>
              <a:t>竹工作 </a:t>
            </a:r>
            <a:r>
              <a:rPr lang="en-US" altLang="ja-JP" sz="3000" b="1" dirty="0">
                <a:solidFill>
                  <a:schemeClr val="accent6">
                    <a:lumMod val="75000"/>
                  </a:schemeClr>
                </a:solidFill>
                <a:latin typeface="+mn-ea"/>
                <a:ea typeface="+mn-ea"/>
              </a:rPr>
              <a:t>-</a:t>
            </a:r>
            <a:r>
              <a:rPr lang="ja-JP" altLang="en-US" sz="3000" b="1" dirty="0">
                <a:solidFill>
                  <a:schemeClr val="accent6">
                    <a:lumMod val="75000"/>
                  </a:schemeClr>
                </a:solidFill>
                <a:latin typeface="+mn-ea"/>
                <a:ea typeface="+mn-ea"/>
              </a:rPr>
              <a:t> </a:t>
            </a:r>
            <a:endParaRPr lang="en-US" altLang="ja-JP" sz="3000" b="1" dirty="0">
              <a:solidFill>
                <a:schemeClr val="accent6">
                  <a:lumMod val="75000"/>
                </a:schemeClr>
              </a:solidFill>
              <a:latin typeface="+mn-ea"/>
              <a:ea typeface="+mn-ea"/>
            </a:endParaRPr>
          </a:p>
          <a:p>
            <a:pPr fontAlgn="auto">
              <a:spcAft>
                <a:spcPts val="0"/>
              </a:spcAft>
            </a:pPr>
            <a:endParaRPr lang="ja-JP" altLang="en-US" sz="2000" dirty="0"/>
          </a:p>
        </p:txBody>
      </p:sp>
      <p:sp>
        <p:nvSpPr>
          <p:cNvPr id="7" name="テキスト ボックス 4"/>
          <p:cNvSpPr txBox="1">
            <a:spLocks noChangeArrowheads="1"/>
          </p:cNvSpPr>
          <p:nvPr/>
        </p:nvSpPr>
        <p:spPr bwMode="auto">
          <a:xfrm>
            <a:off x="2158482" y="971311"/>
            <a:ext cx="34917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endParaRPr lang="en-US" altLang="ja-JP" b="1" dirty="0">
              <a:solidFill>
                <a:prstClr val="black"/>
              </a:solidFill>
              <a:latin typeface="HG創英ﾌﾟﾚｾﾞﾝｽEB" panose="02020809000000000000" pitchFamily="17" charset="-128"/>
              <a:ea typeface="HG創英ﾌﾟﾚｾﾞﾝｽEB" panose="02020809000000000000" pitchFamily="17" charset="-128"/>
            </a:endParaRPr>
          </a:p>
          <a:p>
            <a:pPr eaLnBrk="1" hangingPunct="1">
              <a:lnSpc>
                <a:spcPct val="100000"/>
              </a:lnSpc>
              <a:spcBef>
                <a:spcPct val="0"/>
              </a:spcBef>
              <a:buFontTx/>
              <a:buNone/>
            </a:pPr>
            <a:endParaRPr lang="ja-JP" altLang="en-US" b="1" dirty="0">
              <a:solidFill>
                <a:prstClr val="black"/>
              </a:solidFill>
              <a:latin typeface="HG創英ﾌﾟﾚｾﾞﾝｽEB" panose="02020809000000000000" pitchFamily="17" charset="-128"/>
              <a:ea typeface="HG創英ﾌﾟﾚｾﾞﾝｽEB" panose="02020809000000000000" pitchFamily="17" charset="-128"/>
            </a:endParaRPr>
          </a:p>
        </p:txBody>
      </p:sp>
      <p:sp>
        <p:nvSpPr>
          <p:cNvPr id="14" name="テキスト ボックス 13">
            <a:extLst>
              <a:ext uri="{FF2B5EF4-FFF2-40B4-BE49-F238E27FC236}">
                <a16:creationId xmlns:a16="http://schemas.microsoft.com/office/drawing/2014/main" id="{C66DDFAB-452A-4B64-B55F-49086089E4C9}"/>
              </a:ext>
            </a:extLst>
          </p:cNvPr>
          <p:cNvSpPr txBox="1"/>
          <p:nvPr/>
        </p:nvSpPr>
        <p:spPr>
          <a:xfrm>
            <a:off x="5115644" y="3429000"/>
            <a:ext cx="3491721" cy="400110"/>
          </a:xfrm>
          <a:prstGeom prst="rect">
            <a:avLst/>
          </a:prstGeom>
          <a:noFill/>
        </p:spPr>
        <p:txBody>
          <a:bodyPr wrap="square" rtlCol="0">
            <a:spAutoFit/>
          </a:bodyPr>
          <a:lstStyle/>
          <a:p>
            <a:pPr algn="ctr"/>
            <a:r>
              <a:rPr kumimoji="1" lang="ja-JP" altLang="en-US" sz="2000" dirty="0">
                <a:latin typeface="+mn-ea"/>
                <a:ea typeface="+mn-ea"/>
              </a:rPr>
              <a:t>小学生に体験教室開催</a:t>
            </a:r>
          </a:p>
        </p:txBody>
      </p:sp>
      <p:pic>
        <p:nvPicPr>
          <p:cNvPr id="3" name="図 2">
            <a:extLst>
              <a:ext uri="{FF2B5EF4-FFF2-40B4-BE49-F238E27FC236}">
                <a16:creationId xmlns:a16="http://schemas.microsoft.com/office/drawing/2014/main" id="{6613809C-C953-44B7-8D8D-ACB05503C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899" y="777002"/>
            <a:ext cx="4075774" cy="2641678"/>
          </a:xfrm>
          <a:prstGeom prst="flowChartPunchedCard">
            <a:avLst/>
          </a:prstGeom>
        </p:spPr>
      </p:pic>
      <p:pic>
        <p:nvPicPr>
          <p:cNvPr id="8" name="図 7">
            <a:extLst>
              <a:ext uri="{FF2B5EF4-FFF2-40B4-BE49-F238E27FC236}">
                <a16:creationId xmlns:a16="http://schemas.microsoft.com/office/drawing/2014/main" id="{EE7DDF93-7C69-4060-A783-C6F74A3DD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4" y="777002"/>
            <a:ext cx="4075774" cy="2677334"/>
          </a:xfrm>
          <a:prstGeom prst="flowChartPunchedCard">
            <a:avLst/>
          </a:prstGeom>
        </p:spPr>
      </p:pic>
      <p:pic>
        <p:nvPicPr>
          <p:cNvPr id="11" name="図 10">
            <a:extLst>
              <a:ext uri="{FF2B5EF4-FFF2-40B4-BE49-F238E27FC236}">
                <a16:creationId xmlns:a16="http://schemas.microsoft.com/office/drawing/2014/main" id="{1BF71696-98C9-4220-AC4F-625D72CA5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764" y="3894979"/>
            <a:ext cx="4075774" cy="2770956"/>
          </a:xfrm>
          <a:prstGeom prst="flowChartAlternateProcess">
            <a:avLst/>
          </a:prstGeom>
        </p:spPr>
      </p:pic>
      <p:pic>
        <p:nvPicPr>
          <p:cNvPr id="15" name="図 14">
            <a:extLst>
              <a:ext uri="{FF2B5EF4-FFF2-40B4-BE49-F238E27FC236}">
                <a16:creationId xmlns:a16="http://schemas.microsoft.com/office/drawing/2014/main" id="{57A4EBAA-A0D0-47EC-8044-337E5D1CBF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4184" y="3859324"/>
            <a:ext cx="4074642" cy="2721846"/>
          </a:xfrm>
          <a:prstGeom prst="flowChartAlternateProcess">
            <a:avLst/>
          </a:prstGeom>
        </p:spPr>
      </p:pic>
      <p:sp>
        <p:nvSpPr>
          <p:cNvPr id="2" name="テキスト ボックス 1">
            <a:extLst>
              <a:ext uri="{FF2B5EF4-FFF2-40B4-BE49-F238E27FC236}">
                <a16:creationId xmlns:a16="http://schemas.microsoft.com/office/drawing/2014/main" id="{885C5B66-E22B-48E9-94A9-A5388B0B6AD2}"/>
              </a:ext>
            </a:extLst>
          </p:cNvPr>
          <p:cNvSpPr txBox="1"/>
          <p:nvPr/>
        </p:nvSpPr>
        <p:spPr>
          <a:xfrm>
            <a:off x="971550" y="3505755"/>
            <a:ext cx="3491721" cy="400110"/>
          </a:xfrm>
          <a:prstGeom prst="rect">
            <a:avLst/>
          </a:prstGeom>
          <a:noFill/>
        </p:spPr>
        <p:txBody>
          <a:bodyPr wrap="square" rtlCol="0">
            <a:spAutoFit/>
          </a:bodyPr>
          <a:lstStyle/>
          <a:p>
            <a:r>
              <a:rPr kumimoji="1" lang="ja-JP" altLang="en-US" sz="2000" dirty="0"/>
              <a:t>学校に出向き教室開催</a:t>
            </a:r>
          </a:p>
        </p:txBody>
      </p:sp>
      <p:sp>
        <p:nvSpPr>
          <p:cNvPr id="4" name="テキスト ボックス 3">
            <a:extLst>
              <a:ext uri="{FF2B5EF4-FFF2-40B4-BE49-F238E27FC236}">
                <a16:creationId xmlns:a16="http://schemas.microsoft.com/office/drawing/2014/main" id="{FFA893AC-163F-4D73-A8C2-FF06448FD185}"/>
              </a:ext>
            </a:extLst>
          </p:cNvPr>
          <p:cNvSpPr txBox="1"/>
          <p:nvPr/>
        </p:nvSpPr>
        <p:spPr>
          <a:xfrm>
            <a:off x="4935571" y="181659"/>
            <a:ext cx="3780430" cy="461665"/>
          </a:xfrm>
          <a:prstGeom prst="rect">
            <a:avLst/>
          </a:prstGeom>
          <a:noFill/>
        </p:spPr>
        <p:txBody>
          <a:bodyPr wrap="square" rtlCol="0">
            <a:spAutoFit/>
          </a:bodyPr>
          <a:lstStyle/>
          <a:p>
            <a:r>
              <a:rPr kumimoji="1" lang="ja-JP" altLang="en-US" sz="2400" i="1" dirty="0">
                <a:solidFill>
                  <a:schemeClr val="accent6"/>
                </a:solidFill>
              </a:rPr>
              <a:t>竹と遊ぼう！体験しよう！</a:t>
            </a:r>
          </a:p>
        </p:txBody>
      </p:sp>
    </p:spTree>
    <p:extLst>
      <p:ext uri="{BB962C8B-B14F-4D97-AF65-F5344CB8AC3E}">
        <p14:creationId xmlns:p14="http://schemas.microsoft.com/office/powerpoint/2010/main" val="993544601"/>
      </p:ext>
    </p:extLst>
  </p:cSld>
  <p:clrMapOvr>
    <a:masterClrMapping/>
  </p:clrMapOvr>
  <mc:AlternateContent xmlns:mc="http://schemas.openxmlformats.org/markup-compatibility/2006" xmlns:p14="http://schemas.microsoft.com/office/powerpoint/2010/main">
    <mc:Choice Requires="p14">
      <p:transition spd="slow" p14:dur="2000" advTm="1151"/>
    </mc:Choice>
    <mc:Fallback xmlns="">
      <p:transition spd="slow" advTm="11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nvSpPr>
        <p:spPr bwMode="auto">
          <a:xfrm>
            <a:off x="557095" y="1661155"/>
            <a:ext cx="8218416" cy="4717764"/>
          </a:xfrm>
          <a:prstGeom prst="rect">
            <a:avLst/>
          </a:prstGeom>
          <a:noFill/>
          <a:ln w="2556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lnSpc>
                <a:spcPct val="90000"/>
              </a:lnSpc>
              <a:spcBef>
                <a:spcPts val="10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9pPr>
          </a:lstStyle>
          <a:p>
            <a:pPr marL="0" indent="0">
              <a:lnSpc>
                <a:spcPct val="100000"/>
              </a:lnSpc>
              <a:spcBef>
                <a:spcPts val="600"/>
              </a:spcBef>
              <a:buNone/>
              <a:tabLst/>
              <a:defRPr/>
            </a:pPr>
            <a:r>
              <a:rPr lang="ja-JP" altLang="en-US" b="1" dirty="0">
                <a:latin typeface="+mn-ea"/>
                <a:ea typeface="+mn-ea"/>
              </a:rPr>
              <a:t>☆ 老後のセカンドライフをどうするか・・・？</a:t>
            </a:r>
            <a:endParaRPr lang="en-US" altLang="ja-JP" sz="2000" dirty="0">
              <a:latin typeface="+mn-ea"/>
              <a:ea typeface="+mn-ea"/>
            </a:endParaRPr>
          </a:p>
          <a:p>
            <a:pPr marL="0" indent="0">
              <a:lnSpc>
                <a:spcPct val="100000"/>
              </a:lnSpc>
              <a:spcBef>
                <a:spcPts val="600"/>
              </a:spcBef>
              <a:buNone/>
              <a:tabLst/>
              <a:defRPr/>
            </a:pPr>
            <a:r>
              <a:rPr lang="ja-JP" altLang="en-US" b="1" dirty="0">
                <a:latin typeface="+mn-ea"/>
                <a:ea typeface="+mn-ea"/>
              </a:rPr>
              <a:t>☆ 時は「あわじ花回廊計画」など緑花推進の機運</a:t>
            </a:r>
          </a:p>
          <a:p>
            <a:pPr marL="0" indent="0">
              <a:lnSpc>
                <a:spcPct val="100000"/>
              </a:lnSpc>
              <a:spcBef>
                <a:spcPts val="600"/>
              </a:spcBef>
              <a:buNone/>
              <a:tabLst/>
              <a:defRPr/>
            </a:pPr>
            <a:r>
              <a:rPr lang="ja-JP" altLang="en-US" b="1" dirty="0">
                <a:latin typeface="ＭＳ Ｐゴシック" panose="020B0600070205080204" pitchFamily="50" charset="-128"/>
              </a:rPr>
              <a:t>① 経験を生かしての花づくりを決意！</a:t>
            </a:r>
            <a:endParaRPr lang="en-US" altLang="ja-JP" b="1" dirty="0">
              <a:latin typeface="ＭＳ Ｐゴシック" panose="020B0600070205080204" pitchFamily="50" charset="-128"/>
            </a:endParaRPr>
          </a:p>
          <a:p>
            <a:pPr marL="0" indent="0">
              <a:lnSpc>
                <a:spcPct val="100000"/>
              </a:lnSpc>
              <a:spcBef>
                <a:spcPts val="600"/>
              </a:spcBef>
              <a:buNone/>
              <a:tabLst/>
              <a:defRPr/>
            </a:pPr>
            <a:r>
              <a:rPr lang="ja-JP" altLang="en-US" sz="2000" dirty="0">
                <a:latin typeface="ＭＳ Ｐゴシック" panose="020B0600070205080204" pitchFamily="50" charset="-128"/>
              </a:rPr>
              <a:t> （</a:t>
            </a:r>
            <a:r>
              <a:rPr lang="ja-JP" altLang="en-US" sz="2000" dirty="0">
                <a:solidFill>
                  <a:prstClr val="black"/>
                </a:solidFill>
                <a:latin typeface="ＭＳ Ｐゴシック" panose="020B0600070205080204" pitchFamily="50" charset="-128"/>
              </a:rPr>
              <a:t> 役所勤務時代に住民のみなさんと花いっぱい運動をやってきた</a:t>
            </a:r>
            <a:r>
              <a:rPr lang="ja-JP" altLang="en-US" sz="2000" dirty="0">
                <a:latin typeface="ＭＳ Ｐゴシック" panose="020B0600070205080204" pitchFamily="50" charset="-128"/>
              </a:rPr>
              <a:t>）</a:t>
            </a:r>
            <a:endParaRPr lang="en-US" altLang="ja-JP" sz="2000" dirty="0">
              <a:latin typeface="ＭＳ Ｐゴシック" panose="020B0600070205080204" pitchFamily="50" charset="-128"/>
            </a:endParaRPr>
          </a:p>
          <a:p>
            <a:pPr marL="0" indent="0">
              <a:lnSpc>
                <a:spcPct val="100000"/>
              </a:lnSpc>
              <a:spcBef>
                <a:spcPts val="600"/>
              </a:spcBef>
              <a:buNone/>
              <a:tabLst/>
              <a:defRPr/>
            </a:pPr>
            <a:r>
              <a:rPr lang="ja-JP" altLang="en-US" b="1" dirty="0"/>
              <a:t>② </a:t>
            </a:r>
            <a:r>
              <a:rPr lang="ja-JP" altLang="en-US" b="1" dirty="0">
                <a:latin typeface="+mn-ea"/>
                <a:ea typeface="+mn-ea"/>
              </a:rPr>
              <a:t>花の名所をつくり 「公園島淡路」の一助に・・・！</a:t>
            </a:r>
            <a:endParaRPr lang="en-US" altLang="ja-JP" b="1" dirty="0"/>
          </a:p>
          <a:p>
            <a:pPr marL="0" lvl="0" indent="0">
              <a:lnSpc>
                <a:spcPct val="100000"/>
              </a:lnSpc>
              <a:spcBef>
                <a:spcPts val="600"/>
              </a:spcBef>
              <a:buNone/>
              <a:tabLst/>
              <a:defRPr/>
            </a:pPr>
            <a:r>
              <a:rPr lang="ja-JP" altLang="en-US" sz="2000" dirty="0">
                <a:solidFill>
                  <a:prstClr val="black"/>
                </a:solidFill>
                <a:latin typeface="ＭＳ Ｐゴシック" panose="020B0600070205080204" pitchFamily="50" charset="-128"/>
              </a:rPr>
              <a:t>　（廃園と化していた</a:t>
            </a:r>
            <a:r>
              <a:rPr lang="ja-JP" altLang="en-US" sz="2000" b="1" dirty="0">
                <a:solidFill>
                  <a:prstClr val="black"/>
                </a:solidFill>
                <a:latin typeface="ＭＳ Ｐゴシック" panose="020B0600070205080204" pitchFamily="50" charset="-128"/>
              </a:rPr>
              <a:t>みかん園跡地</a:t>
            </a:r>
            <a:r>
              <a:rPr lang="en-US" altLang="ja-JP" sz="2000" b="1" dirty="0">
                <a:solidFill>
                  <a:prstClr val="black"/>
                </a:solidFill>
                <a:latin typeface="ＭＳ Ｐゴシック" panose="020B0600070205080204" pitchFamily="50" charset="-128"/>
              </a:rPr>
              <a:t>4000</a:t>
            </a:r>
            <a:r>
              <a:rPr lang="ja-JP" altLang="en-US" sz="2000" b="1" dirty="0">
                <a:solidFill>
                  <a:prstClr val="black"/>
                </a:solidFill>
                <a:latin typeface="ＭＳ Ｐゴシック" panose="020B0600070205080204" pitchFamily="50" charset="-128"/>
              </a:rPr>
              <a:t>㎡を花園にしよう</a:t>
            </a:r>
            <a:r>
              <a:rPr lang="ja-JP" altLang="en-US" sz="2000" dirty="0">
                <a:solidFill>
                  <a:prstClr val="black"/>
                </a:solidFill>
                <a:latin typeface="ＭＳ Ｐゴシック" panose="020B0600070205080204" pitchFamily="50" charset="-128"/>
              </a:rPr>
              <a:t>と・・・ ）</a:t>
            </a:r>
            <a:endParaRPr lang="en-US" altLang="ja-JP" sz="2000" dirty="0">
              <a:solidFill>
                <a:prstClr val="black"/>
              </a:solidFill>
              <a:latin typeface="ＭＳ Ｐゴシック" panose="020B0600070205080204" pitchFamily="50" charset="-128"/>
            </a:endParaRPr>
          </a:p>
          <a:p>
            <a:pPr marL="0" lvl="0" indent="0">
              <a:lnSpc>
                <a:spcPct val="100000"/>
              </a:lnSpc>
              <a:spcBef>
                <a:spcPts val="600"/>
              </a:spcBef>
              <a:buNone/>
              <a:tabLst/>
              <a:defRPr/>
            </a:pPr>
            <a:r>
              <a:rPr lang="ja-JP" altLang="en-US" b="1" dirty="0"/>
              <a:t>③ 淡路で</a:t>
            </a:r>
            <a:r>
              <a:rPr lang="ja-JP" altLang="en-US" b="1" dirty="0">
                <a:latin typeface="+mn-ea"/>
              </a:rPr>
              <a:t>水仙の花を長期間楽しんでもらえるよう！</a:t>
            </a:r>
            <a:r>
              <a:rPr lang="ja-JP" altLang="en-US" b="1" dirty="0"/>
              <a:t>　</a:t>
            </a:r>
            <a:endParaRPr lang="en-US" altLang="ja-JP" b="1" dirty="0"/>
          </a:p>
          <a:p>
            <a:pPr marL="0" lvl="0" indent="0">
              <a:lnSpc>
                <a:spcPct val="100000"/>
              </a:lnSpc>
              <a:spcBef>
                <a:spcPts val="600"/>
              </a:spcBef>
              <a:buNone/>
              <a:tabLst/>
              <a:defRPr/>
            </a:pPr>
            <a:r>
              <a:rPr lang="ja-JP" altLang="en-US" b="1" dirty="0"/>
              <a:t>　</a:t>
            </a:r>
            <a:r>
              <a:rPr lang="ja-JP" altLang="en-US" sz="2000" dirty="0"/>
              <a:t>（既存の灘地区水仙郷は</a:t>
            </a:r>
            <a:r>
              <a:rPr lang="en-US" altLang="ja-JP" sz="2000" dirty="0"/>
              <a:t>1</a:t>
            </a:r>
            <a:r>
              <a:rPr lang="ja-JP" altLang="en-US" sz="2000" dirty="0"/>
              <a:t>～</a:t>
            </a:r>
            <a:r>
              <a:rPr lang="en-US" altLang="ja-JP" sz="2000" dirty="0"/>
              <a:t>2</a:t>
            </a:r>
            <a:r>
              <a:rPr lang="ja-JP" altLang="en-US" sz="2000" dirty="0"/>
              <a:t>月、</a:t>
            </a:r>
            <a:r>
              <a:rPr lang="en-US" altLang="ja-JP" sz="2000" b="1" dirty="0"/>
              <a:t>3</a:t>
            </a:r>
            <a:r>
              <a:rPr lang="ja-JP" altLang="en-US" sz="2000" b="1" dirty="0"/>
              <a:t>～</a:t>
            </a:r>
            <a:r>
              <a:rPr lang="en-US" altLang="ja-JP" sz="2000" b="1" dirty="0"/>
              <a:t>4</a:t>
            </a:r>
            <a:r>
              <a:rPr lang="ja-JP" altLang="en-US" sz="2000" b="1" dirty="0"/>
              <a:t>月に咲くラッパ水仙の丘に</a:t>
            </a:r>
            <a:r>
              <a:rPr lang="ja-JP" altLang="en-US" sz="2000" dirty="0"/>
              <a:t>・・・）</a:t>
            </a:r>
            <a:r>
              <a:rPr lang="ja-JP" altLang="en-US" dirty="0">
                <a:solidFill>
                  <a:srgbClr val="70AD47">
                    <a:lumMod val="75000"/>
                  </a:srgbClr>
                </a:solidFill>
              </a:rPr>
              <a:t>　　　　　　　　　 </a:t>
            </a:r>
            <a:endParaRPr lang="en-US" altLang="ja-JP" dirty="0">
              <a:solidFill>
                <a:srgbClr val="70AD47">
                  <a:lumMod val="75000"/>
                </a:srgbClr>
              </a:solidFill>
            </a:endParaRPr>
          </a:p>
          <a:p>
            <a:pPr marL="0" indent="0">
              <a:lnSpc>
                <a:spcPct val="100000"/>
              </a:lnSpc>
              <a:spcBef>
                <a:spcPts val="600"/>
              </a:spcBef>
              <a:spcAft>
                <a:spcPts val="0"/>
              </a:spcAft>
              <a:buNone/>
              <a:tabLst/>
              <a:defRPr/>
            </a:pPr>
            <a:r>
              <a:rPr lang="ja-JP" altLang="en-US" b="1" dirty="0"/>
              <a:t>④ </a:t>
            </a:r>
            <a:r>
              <a:rPr lang="ja-JP" altLang="en-US" b="1" dirty="0">
                <a:latin typeface="+mn-ea"/>
              </a:rPr>
              <a:t>趣味を生かしたクラフト教室開催</a:t>
            </a:r>
            <a:endParaRPr lang="en-US" altLang="ja-JP" b="1" dirty="0"/>
          </a:p>
          <a:p>
            <a:pPr marL="0" indent="0">
              <a:lnSpc>
                <a:spcPct val="100000"/>
              </a:lnSpc>
              <a:spcBef>
                <a:spcPts val="600"/>
              </a:spcBef>
              <a:spcAft>
                <a:spcPts val="0"/>
              </a:spcAft>
              <a:buNone/>
              <a:tabLst/>
              <a:defRPr/>
            </a:pPr>
            <a:r>
              <a:rPr lang="ja-JP" altLang="en-US" sz="2000" dirty="0">
                <a:solidFill>
                  <a:prstClr val="black"/>
                </a:solidFill>
              </a:rPr>
              <a:t>  （里山保全を兼ねて竹材の有効利用として</a:t>
            </a:r>
            <a:r>
              <a:rPr lang="ja-JP" altLang="en-US" sz="2000" b="1" dirty="0">
                <a:solidFill>
                  <a:prstClr val="black"/>
                </a:solidFill>
              </a:rPr>
              <a:t>「竹工作」の体験教室</a:t>
            </a:r>
            <a:r>
              <a:rPr lang="ja-JP" altLang="en-US" sz="2000" dirty="0">
                <a:solidFill>
                  <a:prstClr val="black"/>
                </a:solidFill>
              </a:rPr>
              <a:t>も・・）</a:t>
            </a:r>
            <a:endParaRPr lang="en-US" altLang="ja-JP" sz="2000" dirty="0">
              <a:solidFill>
                <a:prstClr val="black"/>
              </a:solidFill>
            </a:endParaRPr>
          </a:p>
          <a:p>
            <a:pPr marL="0" indent="0">
              <a:lnSpc>
                <a:spcPct val="100000"/>
              </a:lnSpc>
              <a:spcBef>
                <a:spcPts val="600"/>
              </a:spcBef>
              <a:spcAft>
                <a:spcPts val="0"/>
              </a:spcAft>
              <a:buNone/>
              <a:tabLst/>
              <a:defRPr/>
            </a:pPr>
            <a:endParaRPr lang="en-US" altLang="ja-JP" dirty="0"/>
          </a:p>
          <a:p>
            <a:pPr marL="0" indent="0">
              <a:lnSpc>
                <a:spcPct val="100000"/>
              </a:lnSpc>
              <a:spcBef>
                <a:spcPts val="600"/>
              </a:spcBef>
              <a:spcAft>
                <a:spcPts val="0"/>
              </a:spcAft>
              <a:buNone/>
              <a:tabLst/>
              <a:defRPr/>
            </a:pPr>
            <a:endParaRPr lang="en-US" altLang="ja-JP" dirty="0"/>
          </a:p>
          <a:p>
            <a:pPr marL="0" lvl="0" indent="0">
              <a:lnSpc>
                <a:spcPct val="100000"/>
              </a:lnSpc>
              <a:spcBef>
                <a:spcPts val="600"/>
              </a:spcBef>
              <a:spcAft>
                <a:spcPts val="0"/>
              </a:spcAft>
              <a:buNone/>
              <a:tabLst/>
              <a:defRPr/>
            </a:pPr>
            <a:r>
              <a:rPr lang="ja-JP" altLang="en-US" dirty="0">
                <a:solidFill>
                  <a:srgbClr val="70AD47">
                    <a:lumMod val="75000"/>
                  </a:srgbClr>
                </a:solidFill>
              </a:rPr>
              <a:t>　　　　　　　　　　　　　　　</a:t>
            </a:r>
            <a:endParaRPr lang="en-US" altLang="ja-JP" dirty="0">
              <a:solidFill>
                <a:srgbClr val="70AD47">
                  <a:lumMod val="75000"/>
                </a:srgbClr>
              </a:solidFill>
            </a:endParaRPr>
          </a:p>
          <a:p>
            <a:pPr marL="0" lvl="0" indent="0">
              <a:lnSpc>
                <a:spcPct val="100000"/>
              </a:lnSpc>
              <a:spcBef>
                <a:spcPts val="600"/>
              </a:spcBef>
              <a:spcAft>
                <a:spcPts val="0"/>
              </a:spcAft>
              <a:buNone/>
              <a:tabLst/>
              <a:defRPr/>
            </a:pPr>
            <a:endParaRPr lang="en-US" altLang="ja-JP" sz="2400" dirty="0"/>
          </a:p>
          <a:p>
            <a:pPr marL="0" lvl="0" indent="0">
              <a:lnSpc>
                <a:spcPct val="100000"/>
              </a:lnSpc>
              <a:spcBef>
                <a:spcPts val="600"/>
              </a:spcBef>
              <a:spcAft>
                <a:spcPts val="0"/>
              </a:spcAft>
              <a:buNone/>
              <a:tabLst/>
              <a:defRPr/>
            </a:pPr>
            <a:endParaRPr lang="ja-JP" altLang="en-US" dirty="0">
              <a:latin typeface="ＭＳ Ｐゴシック" panose="020B0600070205080204" pitchFamily="50" charset="-128"/>
            </a:endParaRPr>
          </a:p>
          <a:p>
            <a:pPr marL="0" lvl="0" indent="0">
              <a:lnSpc>
                <a:spcPct val="100000"/>
              </a:lnSpc>
              <a:spcBef>
                <a:spcPts val="600"/>
              </a:spcBef>
              <a:spcAft>
                <a:spcPts val="0"/>
              </a:spcAft>
              <a:buNone/>
              <a:tabLst/>
              <a:defRPr/>
            </a:pPr>
            <a:endParaRPr lang="ja-JP" altLang="en-US" dirty="0"/>
          </a:p>
        </p:txBody>
      </p:sp>
      <p:sp>
        <p:nvSpPr>
          <p:cNvPr id="4" name="Text Box 1"/>
          <p:cNvSpPr txBox="1">
            <a:spLocks noChangeArrowheads="1"/>
          </p:cNvSpPr>
          <p:nvPr/>
        </p:nvSpPr>
        <p:spPr bwMode="auto">
          <a:xfrm>
            <a:off x="2558010" y="881043"/>
            <a:ext cx="5140035" cy="78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lvl="0">
              <a:lnSpc>
                <a:spcPct val="100000"/>
              </a:lnSpc>
              <a:spcBef>
                <a:spcPct val="0"/>
              </a:spcBef>
              <a:buNone/>
              <a:tabLst/>
            </a:pPr>
            <a:r>
              <a:rPr lang="ja-JP" altLang="en-US" sz="3200" b="1" dirty="0">
                <a:solidFill>
                  <a:srgbClr val="70AD47">
                    <a:lumMod val="75000"/>
                  </a:srgbClr>
                </a:solidFill>
                <a:latin typeface="+mj-ea"/>
                <a:ea typeface="+mj-ea"/>
              </a:rPr>
              <a:t>活動のきっかけと特徴</a:t>
            </a:r>
            <a:endParaRPr lang="ja-JP" altLang="en-US" sz="3200" b="1" dirty="0">
              <a:solidFill>
                <a:schemeClr val="accent6">
                  <a:lumMod val="50000"/>
                </a:schemeClr>
              </a:solidFill>
              <a:latin typeface="+mj-ea"/>
              <a:ea typeface="+mj-ea"/>
            </a:endParaRPr>
          </a:p>
        </p:txBody>
      </p:sp>
      <p:sp>
        <p:nvSpPr>
          <p:cNvPr id="2" name="テキスト ボックス 1">
            <a:extLst>
              <a:ext uri="{FF2B5EF4-FFF2-40B4-BE49-F238E27FC236}">
                <a16:creationId xmlns:a16="http://schemas.microsoft.com/office/drawing/2014/main" id="{B1BFCBCD-0CC8-4C44-812F-442E8B041EB8}"/>
              </a:ext>
            </a:extLst>
          </p:cNvPr>
          <p:cNvSpPr txBox="1"/>
          <p:nvPr/>
        </p:nvSpPr>
        <p:spPr>
          <a:xfrm>
            <a:off x="823297" y="307841"/>
            <a:ext cx="7673003" cy="646331"/>
          </a:xfrm>
          <a:prstGeom prst="rect">
            <a:avLst/>
          </a:prstGeom>
          <a:noFill/>
        </p:spPr>
        <p:txBody>
          <a:bodyPr wrap="square" rtlCol="0">
            <a:spAutoFit/>
          </a:bodyPr>
          <a:lstStyle/>
          <a:p>
            <a:r>
              <a:rPr kumimoji="1" lang="ja-JP" altLang="en-US" sz="3600">
                <a:solidFill>
                  <a:schemeClr val="accent4"/>
                </a:solidFill>
              </a:rPr>
              <a:t>水仙の花咲く公園</a:t>
            </a:r>
            <a:r>
              <a:rPr kumimoji="1" lang="ja-JP" altLang="en-US" sz="3600" dirty="0">
                <a:solidFill>
                  <a:schemeClr val="accent4"/>
                </a:solidFill>
              </a:rPr>
              <a:t>島淡路をめざして </a:t>
            </a:r>
            <a:r>
              <a:rPr kumimoji="1" lang="en-US" altLang="ja-JP" sz="3600" dirty="0">
                <a:solidFill>
                  <a:schemeClr val="accent4"/>
                </a:solidFill>
              </a:rPr>
              <a:t>- 1</a:t>
            </a:r>
            <a:endParaRPr kumimoji="1" lang="ja-JP" altLang="en-US" sz="3600" dirty="0">
              <a:solidFill>
                <a:schemeClr val="accent4"/>
              </a:solidFill>
            </a:endParaRPr>
          </a:p>
        </p:txBody>
      </p:sp>
    </p:spTree>
    <p:extLst>
      <p:ext uri="{BB962C8B-B14F-4D97-AF65-F5344CB8AC3E}">
        <p14:creationId xmlns:p14="http://schemas.microsoft.com/office/powerpoint/2010/main" val="546208526"/>
      </p:ext>
    </p:extLst>
  </p:cSld>
  <p:clrMapOvr>
    <a:masterClrMapping/>
  </p:clrMapOvr>
  <mc:AlternateContent xmlns:mc="http://schemas.openxmlformats.org/markup-compatibility/2006" xmlns:p14="http://schemas.microsoft.com/office/powerpoint/2010/main">
    <mc:Choice Requires="p14">
      <p:transition p14:dur="10" advTm="17170"/>
    </mc:Choice>
    <mc:Fallback xmlns="">
      <p:transition advTm="17170"/>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E11DF3-DF49-40A3-9BD6-F5361298F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3831556"/>
            <a:ext cx="4001722" cy="2766094"/>
          </a:xfrm>
          <a:prstGeom prst="flowChartPunchedCard">
            <a:avLst/>
          </a:prstGeom>
        </p:spPr>
      </p:pic>
      <p:pic>
        <p:nvPicPr>
          <p:cNvPr id="6" name="図 5">
            <a:extLst>
              <a:ext uri="{FF2B5EF4-FFF2-40B4-BE49-F238E27FC236}">
                <a16:creationId xmlns:a16="http://schemas.microsoft.com/office/drawing/2014/main" id="{6CB9F42B-E780-42EA-B333-2E2C32624FC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14115" r="20890" b="-1067"/>
          <a:stretch/>
        </p:blipFill>
        <p:spPr>
          <a:xfrm>
            <a:off x="1858931" y="694443"/>
            <a:ext cx="2807049" cy="2761989"/>
          </a:xfrm>
          <a:prstGeom prst="rect">
            <a:avLst/>
          </a:prstGeom>
        </p:spPr>
      </p:pic>
      <p:pic>
        <p:nvPicPr>
          <p:cNvPr id="9" name="図 8">
            <a:extLst>
              <a:ext uri="{FF2B5EF4-FFF2-40B4-BE49-F238E27FC236}">
                <a16:creationId xmlns:a16="http://schemas.microsoft.com/office/drawing/2014/main" id="{2CBB4A37-6B57-42DA-9BDB-C6916C0BF811}"/>
              </a:ext>
            </a:extLst>
          </p:cNvPr>
          <p:cNvPicPr>
            <a:picLocks noChangeAspect="1"/>
          </p:cNvPicPr>
          <p:nvPr/>
        </p:nvPicPr>
        <p:blipFill rotWithShape="1">
          <a:blip r:embed="rId5">
            <a:extLst>
              <a:ext uri="{28A0092B-C50C-407E-A947-70E740481C1C}">
                <a14:useLocalDpi xmlns:a14="http://schemas.microsoft.com/office/drawing/2010/main" val="0"/>
              </a:ext>
            </a:extLst>
          </a:blip>
          <a:srcRect l="-621" r="24677"/>
          <a:stretch/>
        </p:blipFill>
        <p:spPr>
          <a:xfrm>
            <a:off x="4665980" y="658368"/>
            <a:ext cx="2903908" cy="2770632"/>
          </a:xfrm>
          <a:prstGeom prst="flowChartDelay">
            <a:avLst/>
          </a:prstGeom>
        </p:spPr>
      </p:pic>
      <p:pic>
        <p:nvPicPr>
          <p:cNvPr id="16" name="図 15">
            <a:extLst>
              <a:ext uri="{FF2B5EF4-FFF2-40B4-BE49-F238E27FC236}">
                <a16:creationId xmlns:a16="http://schemas.microsoft.com/office/drawing/2014/main" id="{32EBEA6E-6D2E-4B91-AE04-A2C2EA873E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188" y="3866528"/>
            <a:ext cx="3816350" cy="2731122"/>
          </a:xfrm>
          <a:prstGeom prst="flowChartPunchedCard">
            <a:avLst/>
          </a:prstGeom>
        </p:spPr>
      </p:pic>
      <p:sp>
        <p:nvSpPr>
          <p:cNvPr id="18" name="タイトル 1">
            <a:extLst>
              <a:ext uri="{FF2B5EF4-FFF2-40B4-BE49-F238E27FC236}">
                <a16:creationId xmlns:a16="http://schemas.microsoft.com/office/drawing/2014/main" id="{58C615EC-CF1E-4DDA-A9E9-04255E18D597}"/>
              </a:ext>
            </a:extLst>
          </p:cNvPr>
          <p:cNvSpPr txBox="1">
            <a:spLocks/>
          </p:cNvSpPr>
          <p:nvPr/>
        </p:nvSpPr>
        <p:spPr>
          <a:xfrm>
            <a:off x="122834" y="133799"/>
            <a:ext cx="2364334" cy="81076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sz="2800" b="1" dirty="0">
                <a:solidFill>
                  <a:schemeClr val="accent6">
                    <a:lumMod val="75000"/>
                  </a:schemeClr>
                </a:solidFill>
              </a:rPr>
              <a:t>■</a:t>
            </a:r>
            <a:r>
              <a:rPr lang="ja-JP" altLang="en-US" sz="2800" b="1" dirty="0">
                <a:solidFill>
                  <a:schemeClr val="accent6">
                    <a:lumMod val="75000"/>
                  </a:schemeClr>
                </a:solidFill>
                <a:latin typeface="+mn-ea"/>
                <a:ea typeface="+mn-ea"/>
              </a:rPr>
              <a:t>竹工作体験 </a:t>
            </a:r>
            <a:endParaRPr lang="en-US" altLang="ja-JP" sz="2800" b="1" dirty="0">
              <a:solidFill>
                <a:schemeClr val="accent6">
                  <a:lumMod val="75000"/>
                </a:schemeClr>
              </a:solidFill>
              <a:latin typeface="+mn-ea"/>
              <a:ea typeface="+mn-ea"/>
            </a:endParaRPr>
          </a:p>
          <a:p>
            <a:pPr fontAlgn="auto">
              <a:spcAft>
                <a:spcPts val="0"/>
              </a:spcAft>
            </a:pPr>
            <a:endParaRPr lang="ja-JP" altLang="en-US" sz="2000" dirty="0"/>
          </a:p>
        </p:txBody>
      </p:sp>
      <p:sp>
        <p:nvSpPr>
          <p:cNvPr id="17" name="テキスト ボックス 16">
            <a:extLst>
              <a:ext uri="{FF2B5EF4-FFF2-40B4-BE49-F238E27FC236}">
                <a16:creationId xmlns:a16="http://schemas.microsoft.com/office/drawing/2014/main" id="{1145BFAE-D20E-4CEA-99C8-B9DF4D0302B2}"/>
              </a:ext>
            </a:extLst>
          </p:cNvPr>
          <p:cNvSpPr txBox="1"/>
          <p:nvPr/>
        </p:nvSpPr>
        <p:spPr>
          <a:xfrm>
            <a:off x="5080999" y="3445612"/>
            <a:ext cx="3708623" cy="400110"/>
          </a:xfrm>
          <a:prstGeom prst="rect">
            <a:avLst/>
          </a:prstGeom>
          <a:noFill/>
        </p:spPr>
        <p:txBody>
          <a:bodyPr wrap="square" rtlCol="0">
            <a:spAutoFit/>
          </a:bodyPr>
          <a:lstStyle/>
          <a:p>
            <a:r>
              <a:rPr kumimoji="1" lang="ja-JP" altLang="en-US" sz="2000" dirty="0"/>
              <a:t>クラフト教室で講師として指導</a:t>
            </a:r>
          </a:p>
        </p:txBody>
      </p:sp>
      <p:sp>
        <p:nvSpPr>
          <p:cNvPr id="20" name="テキスト ボックス 19">
            <a:extLst>
              <a:ext uri="{FF2B5EF4-FFF2-40B4-BE49-F238E27FC236}">
                <a16:creationId xmlns:a16="http://schemas.microsoft.com/office/drawing/2014/main" id="{1B189DD4-FCDC-41C2-92E9-C4133F0C2C2E}"/>
              </a:ext>
            </a:extLst>
          </p:cNvPr>
          <p:cNvSpPr txBox="1"/>
          <p:nvPr/>
        </p:nvSpPr>
        <p:spPr>
          <a:xfrm>
            <a:off x="1054260" y="3456432"/>
            <a:ext cx="3222068" cy="400110"/>
          </a:xfrm>
          <a:prstGeom prst="rect">
            <a:avLst/>
          </a:prstGeom>
          <a:noFill/>
        </p:spPr>
        <p:txBody>
          <a:bodyPr wrap="square" rtlCol="0">
            <a:spAutoFit/>
          </a:bodyPr>
          <a:lstStyle/>
          <a:p>
            <a:r>
              <a:rPr kumimoji="1" lang="ja-JP" altLang="en-US" sz="2000" dirty="0"/>
              <a:t>来園の方に体験教室開催</a:t>
            </a:r>
          </a:p>
        </p:txBody>
      </p:sp>
      <p:sp>
        <p:nvSpPr>
          <p:cNvPr id="21" name="テキスト ボックス 20">
            <a:extLst>
              <a:ext uri="{FF2B5EF4-FFF2-40B4-BE49-F238E27FC236}">
                <a16:creationId xmlns:a16="http://schemas.microsoft.com/office/drawing/2014/main" id="{5B9381A6-1B5B-4A08-8DBF-076405658501}"/>
              </a:ext>
            </a:extLst>
          </p:cNvPr>
          <p:cNvSpPr txBox="1"/>
          <p:nvPr/>
        </p:nvSpPr>
        <p:spPr>
          <a:xfrm>
            <a:off x="2725055" y="259125"/>
            <a:ext cx="4523232" cy="369332"/>
          </a:xfrm>
          <a:prstGeom prst="rect">
            <a:avLst/>
          </a:prstGeom>
          <a:noFill/>
        </p:spPr>
        <p:txBody>
          <a:bodyPr wrap="square" rtlCol="0">
            <a:spAutoFit/>
          </a:bodyPr>
          <a:lstStyle/>
          <a:p>
            <a:r>
              <a:rPr kumimoji="1" lang="ja-JP" altLang="en-US" dirty="0"/>
              <a:t>ひょうごまちなみガーデンショーに出展</a:t>
            </a:r>
          </a:p>
        </p:txBody>
      </p:sp>
    </p:spTree>
    <p:extLst>
      <p:ext uri="{BB962C8B-B14F-4D97-AF65-F5344CB8AC3E}">
        <p14:creationId xmlns:p14="http://schemas.microsoft.com/office/powerpoint/2010/main" val="450924669"/>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90284" y="57971"/>
            <a:ext cx="7592951" cy="523220"/>
          </a:xfrm>
          <a:prstGeom prst="rect">
            <a:avLst/>
          </a:prstGeom>
          <a:noFill/>
        </p:spPr>
        <p:txBody>
          <a:bodyPr wrap="square" rtlCol="0">
            <a:spAutoFit/>
          </a:bodyPr>
          <a:lstStyle/>
          <a:p>
            <a:r>
              <a:rPr kumimoji="1" lang="ja-JP" altLang="en-US" sz="2800" b="1" dirty="0">
                <a:solidFill>
                  <a:schemeClr val="accent6">
                    <a:lumMod val="75000"/>
                  </a:schemeClr>
                </a:solidFill>
              </a:rPr>
              <a:t>■水仙交流 </a:t>
            </a:r>
            <a:r>
              <a:rPr kumimoji="1" lang="en-US" altLang="ja-JP" sz="2800" b="1" dirty="0">
                <a:solidFill>
                  <a:schemeClr val="accent6">
                    <a:lumMod val="75000"/>
                  </a:schemeClr>
                </a:solidFill>
              </a:rPr>
              <a:t>– 1 </a:t>
            </a:r>
            <a:r>
              <a:rPr lang="ja-JP" altLang="en-US" sz="2800" b="1" dirty="0">
                <a:solidFill>
                  <a:schemeClr val="accent6">
                    <a:lumMod val="75000"/>
                  </a:schemeClr>
                </a:solidFill>
              </a:rPr>
              <a:t>　　　</a:t>
            </a:r>
            <a:endParaRPr lang="en-US" altLang="ja-JP" sz="2800" b="1" dirty="0">
              <a:solidFill>
                <a:schemeClr val="accent6">
                  <a:lumMod val="75000"/>
                </a:schemeClr>
              </a:solidFill>
            </a:endParaRPr>
          </a:p>
        </p:txBody>
      </p:sp>
      <p:pic>
        <p:nvPicPr>
          <p:cNvPr id="11" name="図 10">
            <a:extLst>
              <a:ext uri="{FF2B5EF4-FFF2-40B4-BE49-F238E27FC236}">
                <a16:creationId xmlns:a16="http://schemas.microsoft.com/office/drawing/2014/main" id="{BFA0913B-88FB-4D3F-881C-E62B1B9B7D85}"/>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724" r="5810" b="28798"/>
          <a:stretch/>
        </p:blipFill>
        <p:spPr>
          <a:xfrm>
            <a:off x="4787900" y="607412"/>
            <a:ext cx="4054320" cy="2856764"/>
          </a:xfrm>
          <a:prstGeom prst="flowChartDelay">
            <a:avLst/>
          </a:prstGeom>
        </p:spPr>
      </p:pic>
      <p:pic>
        <p:nvPicPr>
          <p:cNvPr id="7" name="図 6">
            <a:extLst>
              <a:ext uri="{FF2B5EF4-FFF2-40B4-BE49-F238E27FC236}">
                <a16:creationId xmlns:a16="http://schemas.microsoft.com/office/drawing/2014/main" id="{3A77B639-2871-4F18-9E65-D9D1369F3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900" y="3862784"/>
            <a:ext cx="4054320" cy="2734866"/>
          </a:xfrm>
          <a:prstGeom prst="round2SameRect">
            <a:avLst/>
          </a:prstGeom>
        </p:spPr>
      </p:pic>
      <p:pic>
        <p:nvPicPr>
          <p:cNvPr id="10" name="図 9">
            <a:extLst>
              <a:ext uri="{FF2B5EF4-FFF2-40B4-BE49-F238E27FC236}">
                <a16:creationId xmlns:a16="http://schemas.microsoft.com/office/drawing/2014/main" id="{5DC52EB6-B012-41A8-B6E9-864EAAEA4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6" t="8152" r="2189"/>
          <a:stretch/>
        </p:blipFill>
        <p:spPr>
          <a:xfrm>
            <a:off x="301780" y="610713"/>
            <a:ext cx="4162269" cy="2818287"/>
          </a:xfrm>
          <a:prstGeom prst="flowChartAlternateProcess">
            <a:avLst/>
          </a:prstGeom>
        </p:spPr>
      </p:pic>
      <p:sp>
        <p:nvSpPr>
          <p:cNvPr id="12" name="テキスト ボックス 11">
            <a:extLst>
              <a:ext uri="{FF2B5EF4-FFF2-40B4-BE49-F238E27FC236}">
                <a16:creationId xmlns:a16="http://schemas.microsoft.com/office/drawing/2014/main" id="{063A5A05-1D2F-4A79-85F2-3C4B712A7CB8}"/>
              </a:ext>
            </a:extLst>
          </p:cNvPr>
          <p:cNvSpPr txBox="1"/>
          <p:nvPr/>
        </p:nvSpPr>
        <p:spPr>
          <a:xfrm>
            <a:off x="301781" y="3527981"/>
            <a:ext cx="4270220" cy="400110"/>
          </a:xfrm>
          <a:prstGeom prst="rect">
            <a:avLst/>
          </a:prstGeom>
          <a:noFill/>
        </p:spPr>
        <p:txBody>
          <a:bodyPr wrap="square" rtlCol="0">
            <a:spAutoFit/>
          </a:bodyPr>
          <a:lstStyle/>
          <a:p>
            <a:r>
              <a:rPr kumimoji="1" lang="ja-JP" altLang="en-US" sz="2000" dirty="0"/>
              <a:t>豊岡市チューリップ祭り交流植栽</a:t>
            </a:r>
          </a:p>
        </p:txBody>
      </p:sp>
      <p:sp>
        <p:nvSpPr>
          <p:cNvPr id="14" name="テキスト ボックス 13">
            <a:extLst>
              <a:ext uri="{FF2B5EF4-FFF2-40B4-BE49-F238E27FC236}">
                <a16:creationId xmlns:a16="http://schemas.microsoft.com/office/drawing/2014/main" id="{7C3B48E7-AB35-48A4-850C-086D8674AFD6}"/>
              </a:ext>
            </a:extLst>
          </p:cNvPr>
          <p:cNvSpPr txBox="1"/>
          <p:nvPr/>
        </p:nvSpPr>
        <p:spPr>
          <a:xfrm>
            <a:off x="5103535" y="3467231"/>
            <a:ext cx="4040465" cy="400110"/>
          </a:xfrm>
          <a:prstGeom prst="rect">
            <a:avLst/>
          </a:prstGeom>
          <a:noFill/>
        </p:spPr>
        <p:txBody>
          <a:bodyPr wrap="square" rtlCol="0">
            <a:spAutoFit/>
          </a:bodyPr>
          <a:lstStyle/>
          <a:p>
            <a:r>
              <a:rPr kumimoji="1" lang="ja-JP" altLang="en-US" sz="2000" dirty="0"/>
              <a:t>淡路市・宍粟市交流記念植栽 </a:t>
            </a:r>
            <a:r>
              <a:rPr kumimoji="1" lang="en-US" altLang="ja-JP" sz="2000" dirty="0"/>
              <a:t>-</a:t>
            </a:r>
            <a:r>
              <a:rPr kumimoji="1" lang="ja-JP" altLang="en-US" sz="2000" dirty="0"/>
              <a:t> </a:t>
            </a:r>
            <a:r>
              <a:rPr kumimoji="1" lang="en-US" altLang="ja-JP" sz="2000" dirty="0"/>
              <a:t>1</a:t>
            </a:r>
            <a:endParaRPr kumimoji="1" lang="ja-JP" altLang="en-US" sz="2000" dirty="0"/>
          </a:p>
        </p:txBody>
      </p:sp>
      <p:pic>
        <p:nvPicPr>
          <p:cNvPr id="16" name="図 15">
            <a:extLst>
              <a:ext uri="{FF2B5EF4-FFF2-40B4-BE49-F238E27FC236}">
                <a16:creationId xmlns:a16="http://schemas.microsoft.com/office/drawing/2014/main" id="{2EB5D418-EC55-4420-81FE-45E3FA87F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80" y="4247676"/>
            <a:ext cx="4162269" cy="2349974"/>
          </a:xfrm>
          <a:prstGeom prst="roundRect">
            <a:avLst/>
          </a:prstGeom>
        </p:spPr>
      </p:pic>
      <p:sp>
        <p:nvSpPr>
          <p:cNvPr id="17" name="テキスト ボックス 16">
            <a:extLst>
              <a:ext uri="{FF2B5EF4-FFF2-40B4-BE49-F238E27FC236}">
                <a16:creationId xmlns:a16="http://schemas.microsoft.com/office/drawing/2014/main" id="{F884000E-2254-4369-9692-332F84A06860}"/>
              </a:ext>
            </a:extLst>
          </p:cNvPr>
          <p:cNvSpPr txBox="1"/>
          <p:nvPr/>
        </p:nvSpPr>
        <p:spPr>
          <a:xfrm>
            <a:off x="1290737" y="3862784"/>
            <a:ext cx="2187509" cy="338554"/>
          </a:xfrm>
          <a:prstGeom prst="rect">
            <a:avLst/>
          </a:prstGeom>
          <a:noFill/>
        </p:spPr>
        <p:txBody>
          <a:bodyPr wrap="square" rtlCol="0">
            <a:spAutoFit/>
          </a:bodyPr>
          <a:lstStyle/>
          <a:p>
            <a:r>
              <a:rPr lang="ja-JP" altLang="en-US" sz="1600" dirty="0"/>
              <a:t>旧但東町会場周辺</a:t>
            </a:r>
            <a:endParaRPr kumimoji="1" lang="ja-JP" altLang="en-US" sz="1600" dirty="0"/>
          </a:p>
        </p:txBody>
      </p:sp>
    </p:spTree>
    <p:extLst>
      <p:ext uri="{BB962C8B-B14F-4D97-AF65-F5344CB8AC3E}">
        <p14:creationId xmlns:p14="http://schemas.microsoft.com/office/powerpoint/2010/main" val="3144052069"/>
      </p:ext>
    </p:extLst>
  </p:cSld>
  <p:clrMapOvr>
    <a:masterClrMapping/>
  </p:clrMapOvr>
  <mc:AlternateContent xmlns:mc="http://schemas.openxmlformats.org/markup-compatibility/2006" xmlns:p14="http://schemas.microsoft.com/office/powerpoint/2010/main">
    <mc:Choice Requires="p14">
      <p:transition spd="slow" p14:dur="2000" advTm="16272"/>
    </mc:Choice>
    <mc:Fallback xmlns="">
      <p:transition spd="slow" advTm="1627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539748" y="281338"/>
            <a:ext cx="7410903" cy="954107"/>
          </a:xfrm>
          <a:prstGeom prst="rect">
            <a:avLst/>
          </a:prstGeom>
          <a:noFill/>
        </p:spPr>
        <p:txBody>
          <a:bodyPr wrap="square" rtlCol="0">
            <a:spAutoFit/>
          </a:bodyPr>
          <a:lstStyle/>
          <a:p>
            <a:r>
              <a:rPr kumimoji="1" lang="ja-JP" altLang="en-US" sz="2800" b="1" dirty="0">
                <a:solidFill>
                  <a:schemeClr val="accent6">
                    <a:lumMod val="75000"/>
                  </a:schemeClr>
                </a:solidFill>
              </a:rPr>
              <a:t>■水仙交流 </a:t>
            </a:r>
            <a:r>
              <a:rPr kumimoji="1" lang="en-US" altLang="ja-JP" sz="2800" b="1" dirty="0">
                <a:solidFill>
                  <a:schemeClr val="accent6">
                    <a:lumMod val="75000"/>
                  </a:schemeClr>
                </a:solidFill>
              </a:rPr>
              <a:t>– 2</a:t>
            </a:r>
            <a:r>
              <a:rPr kumimoji="1" lang="ja-JP" altLang="en-US" sz="2800" b="1" dirty="0">
                <a:solidFill>
                  <a:schemeClr val="accent6">
                    <a:lumMod val="75000"/>
                  </a:schemeClr>
                </a:solidFill>
              </a:rPr>
              <a:t> </a:t>
            </a:r>
            <a:endParaRPr kumimoji="1" lang="en-US" altLang="ja-JP" sz="2800" b="1" dirty="0">
              <a:solidFill>
                <a:schemeClr val="accent6">
                  <a:lumMod val="75000"/>
                </a:schemeClr>
              </a:solidFill>
            </a:endParaRPr>
          </a:p>
          <a:p>
            <a:endParaRPr kumimoji="1" lang="ja-JP" altLang="en-US" sz="2800" dirty="0">
              <a:solidFill>
                <a:schemeClr val="accent6">
                  <a:lumMod val="50000"/>
                </a:schemeClr>
              </a:solidFill>
            </a:endParaRPr>
          </a:p>
        </p:txBody>
      </p:sp>
      <p:sp>
        <p:nvSpPr>
          <p:cNvPr id="3" name="テキスト ボックス 2"/>
          <p:cNvSpPr txBox="1"/>
          <p:nvPr/>
        </p:nvSpPr>
        <p:spPr>
          <a:xfrm>
            <a:off x="2668154" y="846737"/>
            <a:ext cx="4239491" cy="400110"/>
          </a:xfrm>
          <a:prstGeom prst="rect">
            <a:avLst/>
          </a:prstGeom>
          <a:noFill/>
        </p:spPr>
        <p:txBody>
          <a:bodyPr wrap="square" rtlCol="0">
            <a:spAutoFit/>
          </a:bodyPr>
          <a:lstStyle/>
          <a:p>
            <a:r>
              <a:rPr kumimoji="1" lang="ja-JP" altLang="en-US" sz="2000" b="1" dirty="0"/>
              <a:t>淡路市・宍粟市交流植裁 </a:t>
            </a:r>
            <a:r>
              <a:rPr kumimoji="1" lang="en-US" altLang="ja-JP" sz="2000" b="1" dirty="0"/>
              <a:t>- 2</a:t>
            </a:r>
            <a:endParaRPr kumimoji="1" lang="ja-JP" altLang="en-US" sz="2000" dirty="0"/>
          </a:p>
        </p:txBody>
      </p:sp>
      <p:pic>
        <p:nvPicPr>
          <p:cNvPr id="4" name="図 3">
            <a:extLst>
              <a:ext uri="{FF2B5EF4-FFF2-40B4-BE49-F238E27FC236}">
                <a16:creationId xmlns:a16="http://schemas.microsoft.com/office/drawing/2014/main" id="{FEAFA2E8-75B7-4A5B-A09B-E10933AAD2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8" b="-428"/>
          <a:stretch/>
        </p:blipFill>
        <p:spPr>
          <a:xfrm>
            <a:off x="971550" y="1341438"/>
            <a:ext cx="7200900" cy="4967287"/>
          </a:xfrm>
          <a:prstGeom prst="round2SameRect">
            <a:avLst/>
          </a:prstGeom>
        </p:spPr>
      </p:pic>
      <p:sp>
        <p:nvSpPr>
          <p:cNvPr id="5" name="四角形: 対角を丸める 4">
            <a:extLst>
              <a:ext uri="{FF2B5EF4-FFF2-40B4-BE49-F238E27FC236}">
                <a16:creationId xmlns:a16="http://schemas.microsoft.com/office/drawing/2014/main" id="{0C9D2E3D-189C-4093-A1CF-AE4F9FD77515}"/>
              </a:ext>
            </a:extLst>
          </p:cNvPr>
          <p:cNvSpPr/>
          <p:nvPr/>
        </p:nvSpPr>
        <p:spPr>
          <a:xfrm>
            <a:off x="5003800" y="3860800"/>
            <a:ext cx="45719" cy="4571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弧 9">
            <a:extLst>
              <a:ext uri="{FF2B5EF4-FFF2-40B4-BE49-F238E27FC236}">
                <a16:creationId xmlns:a16="http://schemas.microsoft.com/office/drawing/2014/main" id="{8C01B2C8-CAFE-4A1F-869B-6094D43EAE89}"/>
              </a:ext>
            </a:extLst>
          </p:cNvPr>
          <p:cNvSpPr/>
          <p:nvPr/>
        </p:nvSpPr>
        <p:spPr>
          <a:xfrm>
            <a:off x="3213100" y="1816100"/>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511824968"/>
      </p:ext>
    </p:extLst>
  </p:cSld>
  <p:clrMapOvr>
    <a:masterClrMapping/>
  </p:clrMapOvr>
  <mc:AlternateContent xmlns:mc="http://schemas.openxmlformats.org/markup-compatibility/2006" xmlns:p14="http://schemas.microsoft.com/office/powerpoint/2010/main">
    <mc:Choice Requires="p14">
      <p:transition p14:dur="10" advTm="9991"/>
    </mc:Choice>
    <mc:Fallback xmlns="">
      <p:transition advTm="999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11188" y="909840"/>
            <a:ext cx="7612495" cy="400110"/>
          </a:xfrm>
          <a:prstGeom prst="rect">
            <a:avLst/>
          </a:prstGeom>
          <a:noFill/>
        </p:spPr>
        <p:txBody>
          <a:bodyPr wrap="square" rtlCol="0">
            <a:spAutoFit/>
          </a:bodyPr>
          <a:lstStyle/>
          <a:p>
            <a:r>
              <a:rPr kumimoji="1" lang="ja-JP" altLang="en-US" sz="2000" dirty="0"/>
              <a:t>南相馬市小高区大富地区（</a:t>
            </a:r>
            <a:r>
              <a:rPr lang="ja-JP" altLang="en-US" sz="2000" dirty="0"/>
              <a:t>東日本大震災</a:t>
            </a:r>
            <a:r>
              <a:rPr kumimoji="1" lang="ja-JP" altLang="en-US" sz="2000" dirty="0"/>
              <a:t>被災地）訪問～水仙の植栽</a:t>
            </a:r>
          </a:p>
        </p:txBody>
      </p:sp>
      <p:pic>
        <p:nvPicPr>
          <p:cNvPr id="4" name="図 3">
            <a:extLst>
              <a:ext uri="{FF2B5EF4-FFF2-40B4-BE49-F238E27FC236}">
                <a16:creationId xmlns:a16="http://schemas.microsoft.com/office/drawing/2014/main" id="{97260507-FA50-40FE-92F1-58230568F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88" y="1499260"/>
            <a:ext cx="7219156" cy="5061878"/>
          </a:xfrm>
          <a:prstGeom prst="round2DiagRect">
            <a:avLst/>
          </a:prstGeom>
        </p:spPr>
      </p:pic>
      <p:sp>
        <p:nvSpPr>
          <p:cNvPr id="5" name="テキスト ボックス 4">
            <a:extLst>
              <a:ext uri="{FF2B5EF4-FFF2-40B4-BE49-F238E27FC236}">
                <a16:creationId xmlns:a16="http://schemas.microsoft.com/office/drawing/2014/main" id="{5B92E47F-A8BB-4A31-AA25-D744DE43DA5C}"/>
              </a:ext>
            </a:extLst>
          </p:cNvPr>
          <p:cNvSpPr txBox="1"/>
          <p:nvPr/>
        </p:nvSpPr>
        <p:spPr>
          <a:xfrm>
            <a:off x="169817" y="197311"/>
            <a:ext cx="8464732" cy="523220"/>
          </a:xfrm>
          <a:prstGeom prst="rect">
            <a:avLst/>
          </a:prstGeom>
          <a:noFill/>
        </p:spPr>
        <p:txBody>
          <a:bodyPr wrap="square">
            <a:spAutoFit/>
          </a:bodyPr>
          <a:lstStyle/>
          <a:p>
            <a:r>
              <a:rPr kumimoji="1" lang="ja-JP" altLang="en-US" sz="2800" dirty="0">
                <a:solidFill>
                  <a:schemeClr val="accent6">
                    <a:lumMod val="75000"/>
                  </a:schemeClr>
                </a:solidFill>
              </a:rPr>
              <a:t>■水仙交流 </a:t>
            </a:r>
            <a:r>
              <a:rPr kumimoji="1" lang="en-US" altLang="ja-JP" sz="2800" dirty="0">
                <a:solidFill>
                  <a:schemeClr val="accent6">
                    <a:lumMod val="75000"/>
                  </a:schemeClr>
                </a:solidFill>
              </a:rPr>
              <a:t>– 3</a:t>
            </a:r>
            <a:r>
              <a:rPr lang="ja-JP" altLang="en-US" sz="2800" dirty="0">
                <a:solidFill>
                  <a:schemeClr val="accent6">
                    <a:lumMod val="75000"/>
                  </a:schemeClr>
                </a:solidFill>
              </a:rPr>
              <a:t> </a:t>
            </a:r>
            <a:r>
              <a:rPr kumimoji="1" lang="ja-JP" altLang="en-US" sz="2800" dirty="0">
                <a:solidFill>
                  <a:schemeClr val="accent6">
                    <a:lumMod val="75000"/>
                  </a:schemeClr>
                </a:solidFill>
              </a:rPr>
              <a:t>「こころの復興」水仙の丘から福島へ </a:t>
            </a:r>
            <a:endParaRPr kumimoji="1" lang="en-US" altLang="ja-JP" sz="2800" dirty="0">
              <a:solidFill>
                <a:schemeClr val="accent6">
                  <a:lumMod val="75000"/>
                </a:schemeClr>
              </a:solidFill>
            </a:endParaRPr>
          </a:p>
        </p:txBody>
      </p:sp>
    </p:spTree>
    <p:extLst>
      <p:ext uri="{BB962C8B-B14F-4D97-AF65-F5344CB8AC3E}">
        <p14:creationId xmlns:p14="http://schemas.microsoft.com/office/powerpoint/2010/main" val="3490807440"/>
      </p:ext>
    </p:extLst>
  </p:cSld>
  <p:clrMapOvr>
    <a:masterClrMapping/>
  </p:clrMapOvr>
  <mc:AlternateContent xmlns:mc="http://schemas.openxmlformats.org/markup-compatibility/2006" xmlns:p14="http://schemas.microsoft.com/office/powerpoint/2010/main">
    <mc:Choice Requires="p14">
      <p:transition spd="slow" p14:dur="2000" advTm="12447"/>
    </mc:Choice>
    <mc:Fallback xmlns="">
      <p:transition spd="slow" advTm="1244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90284" y="57971"/>
            <a:ext cx="7592951" cy="954107"/>
          </a:xfrm>
          <a:prstGeom prst="rect">
            <a:avLst/>
          </a:prstGeom>
          <a:noFill/>
        </p:spPr>
        <p:txBody>
          <a:bodyPr wrap="square" rtlCol="0">
            <a:spAutoFit/>
          </a:bodyPr>
          <a:lstStyle/>
          <a:p>
            <a:r>
              <a:rPr kumimoji="1" lang="ja-JP" altLang="en-US" sz="2800" b="1" dirty="0">
                <a:solidFill>
                  <a:schemeClr val="accent6">
                    <a:lumMod val="75000"/>
                  </a:schemeClr>
                </a:solidFill>
              </a:rPr>
              <a:t>■水仙交流 </a:t>
            </a:r>
            <a:r>
              <a:rPr kumimoji="1" lang="en-US" altLang="ja-JP" sz="2800" b="1" dirty="0">
                <a:solidFill>
                  <a:schemeClr val="accent6">
                    <a:lumMod val="75000"/>
                  </a:schemeClr>
                </a:solidFill>
              </a:rPr>
              <a:t>– 4</a:t>
            </a:r>
            <a:r>
              <a:rPr kumimoji="1" lang="ja-JP" altLang="en-US" sz="2800" b="1" dirty="0">
                <a:solidFill>
                  <a:schemeClr val="accent6">
                    <a:lumMod val="75000"/>
                  </a:schemeClr>
                </a:solidFill>
              </a:rPr>
              <a:t>　（</a:t>
            </a:r>
            <a:r>
              <a:rPr kumimoji="1" lang="ja-JP" altLang="en-US" sz="2400" b="1" dirty="0">
                <a:solidFill>
                  <a:schemeClr val="accent6">
                    <a:lumMod val="75000"/>
                  </a:schemeClr>
                </a:solidFill>
              </a:rPr>
              <a:t>震災地被災者交流 </a:t>
            </a:r>
            <a:r>
              <a:rPr kumimoji="1" lang="en-US" altLang="ja-JP" sz="2400" b="1" dirty="0">
                <a:solidFill>
                  <a:schemeClr val="accent6">
                    <a:lumMod val="75000"/>
                  </a:schemeClr>
                </a:solidFill>
              </a:rPr>
              <a:t>-2</a:t>
            </a:r>
            <a:r>
              <a:rPr kumimoji="1" lang="ja-JP" altLang="en-US" sz="2400" b="1" dirty="0">
                <a:solidFill>
                  <a:schemeClr val="accent6">
                    <a:lumMod val="75000"/>
                  </a:schemeClr>
                </a:solidFill>
              </a:rPr>
              <a:t>）</a:t>
            </a:r>
            <a:endParaRPr lang="en-US" altLang="ja-JP" sz="2400" b="1" dirty="0">
              <a:solidFill>
                <a:schemeClr val="accent6">
                  <a:lumMod val="75000"/>
                </a:schemeClr>
              </a:solidFill>
            </a:endParaRPr>
          </a:p>
          <a:p>
            <a:r>
              <a:rPr kumimoji="1" lang="en-US" altLang="ja-JP" sz="2800" dirty="0">
                <a:solidFill>
                  <a:schemeClr val="accent6">
                    <a:lumMod val="50000"/>
                  </a:schemeClr>
                </a:solidFill>
              </a:rPr>
              <a:t> </a:t>
            </a:r>
            <a:r>
              <a:rPr lang="ja-JP" altLang="en-US" sz="2800" b="1" dirty="0">
                <a:solidFill>
                  <a:prstClr val="black"/>
                </a:solidFill>
              </a:rPr>
              <a:t>　</a:t>
            </a:r>
            <a:r>
              <a:rPr lang="ja-JP" altLang="en-US" sz="2000" dirty="0">
                <a:solidFill>
                  <a:prstClr val="black"/>
                </a:solidFill>
              </a:rPr>
              <a:t>　　</a:t>
            </a:r>
            <a:endParaRPr lang="en-US" altLang="ja-JP" sz="2000" dirty="0">
              <a:solidFill>
                <a:prstClr val="black"/>
              </a:solidFill>
            </a:endParaRPr>
          </a:p>
        </p:txBody>
      </p:sp>
      <p:sp>
        <p:nvSpPr>
          <p:cNvPr id="14" name="テキスト ボックス 13">
            <a:extLst>
              <a:ext uri="{FF2B5EF4-FFF2-40B4-BE49-F238E27FC236}">
                <a16:creationId xmlns:a16="http://schemas.microsoft.com/office/drawing/2014/main" id="{7C3B48E7-AB35-48A4-850C-086D8674AFD6}"/>
              </a:ext>
            </a:extLst>
          </p:cNvPr>
          <p:cNvSpPr txBox="1"/>
          <p:nvPr/>
        </p:nvSpPr>
        <p:spPr>
          <a:xfrm>
            <a:off x="4572001" y="3467230"/>
            <a:ext cx="586853" cy="400110"/>
          </a:xfrm>
          <a:prstGeom prst="rect">
            <a:avLst/>
          </a:prstGeom>
          <a:noFill/>
        </p:spPr>
        <p:txBody>
          <a:bodyPr wrap="square" rtlCol="0">
            <a:spAutoFit/>
          </a:bodyPr>
          <a:lstStyle/>
          <a:p>
            <a:r>
              <a:rPr kumimoji="1" lang="ja-JP" altLang="en-US" sz="2000" b="1" dirty="0"/>
              <a:t> </a:t>
            </a:r>
          </a:p>
        </p:txBody>
      </p:sp>
      <p:pic>
        <p:nvPicPr>
          <p:cNvPr id="6" name="図 5">
            <a:extLst>
              <a:ext uri="{FF2B5EF4-FFF2-40B4-BE49-F238E27FC236}">
                <a16:creationId xmlns:a16="http://schemas.microsoft.com/office/drawing/2014/main" id="{E778102C-8B5A-4200-AA20-BC5D65298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69" r="2531" b="7836"/>
          <a:stretch/>
        </p:blipFill>
        <p:spPr>
          <a:xfrm>
            <a:off x="353619" y="2181038"/>
            <a:ext cx="4264487" cy="3144311"/>
          </a:xfrm>
          <a:prstGeom prst="flowChartDelay">
            <a:avLst/>
          </a:prstGeom>
        </p:spPr>
      </p:pic>
      <p:pic>
        <p:nvPicPr>
          <p:cNvPr id="9" name="図 8">
            <a:extLst>
              <a:ext uri="{FF2B5EF4-FFF2-40B4-BE49-F238E27FC236}">
                <a16:creationId xmlns:a16="http://schemas.microsoft.com/office/drawing/2014/main" id="{5141A7BE-4317-4460-98E3-11A4F32B1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660" y="549734"/>
            <a:ext cx="4040464" cy="2917497"/>
          </a:xfrm>
          <a:prstGeom prst="roundRect">
            <a:avLst/>
          </a:prstGeom>
        </p:spPr>
      </p:pic>
      <p:pic>
        <p:nvPicPr>
          <p:cNvPr id="15" name="図 14">
            <a:extLst>
              <a:ext uri="{FF2B5EF4-FFF2-40B4-BE49-F238E27FC236}">
                <a16:creationId xmlns:a16="http://schemas.microsoft.com/office/drawing/2014/main" id="{1FF257D5-255A-476E-9B5E-76F207800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0660" y="3975716"/>
            <a:ext cx="4040464" cy="2699266"/>
          </a:xfrm>
          <a:prstGeom prst="round2SameRect">
            <a:avLst/>
          </a:prstGeom>
        </p:spPr>
      </p:pic>
      <p:sp>
        <p:nvSpPr>
          <p:cNvPr id="2" name="テキスト ボックス 1">
            <a:extLst>
              <a:ext uri="{FF2B5EF4-FFF2-40B4-BE49-F238E27FC236}">
                <a16:creationId xmlns:a16="http://schemas.microsoft.com/office/drawing/2014/main" id="{7EF16E3C-CBED-4661-A9E8-E4DBB69688FD}"/>
              </a:ext>
            </a:extLst>
          </p:cNvPr>
          <p:cNvSpPr txBox="1"/>
          <p:nvPr/>
        </p:nvSpPr>
        <p:spPr>
          <a:xfrm>
            <a:off x="353619" y="1639150"/>
            <a:ext cx="3499924" cy="400110"/>
          </a:xfrm>
          <a:prstGeom prst="rect">
            <a:avLst/>
          </a:prstGeom>
          <a:noFill/>
        </p:spPr>
        <p:txBody>
          <a:bodyPr wrap="square" rtlCol="0">
            <a:spAutoFit/>
          </a:bodyPr>
          <a:lstStyle/>
          <a:p>
            <a:r>
              <a:rPr kumimoji="1" lang="ja-JP" altLang="en-US" i="1" dirty="0"/>
              <a:t>「</a:t>
            </a:r>
            <a:r>
              <a:rPr kumimoji="1" lang="ja-JP" altLang="en-US" sz="2000" i="1" dirty="0"/>
              <a:t>メモリアル花壇」づくり」完了</a:t>
            </a:r>
          </a:p>
        </p:txBody>
      </p:sp>
      <p:sp>
        <p:nvSpPr>
          <p:cNvPr id="3" name="テキスト ボックス 2">
            <a:extLst>
              <a:ext uri="{FF2B5EF4-FFF2-40B4-BE49-F238E27FC236}">
                <a16:creationId xmlns:a16="http://schemas.microsoft.com/office/drawing/2014/main" id="{D60DDB09-A2BE-4DFB-8C76-808435A13F43}"/>
              </a:ext>
            </a:extLst>
          </p:cNvPr>
          <p:cNvSpPr txBox="1"/>
          <p:nvPr/>
        </p:nvSpPr>
        <p:spPr>
          <a:xfrm>
            <a:off x="5371144" y="3493132"/>
            <a:ext cx="3161669" cy="369332"/>
          </a:xfrm>
          <a:prstGeom prst="rect">
            <a:avLst/>
          </a:prstGeom>
          <a:noFill/>
        </p:spPr>
        <p:txBody>
          <a:bodyPr wrap="square" rtlCol="0">
            <a:spAutoFit/>
          </a:bodyPr>
          <a:lstStyle/>
          <a:p>
            <a:r>
              <a:rPr kumimoji="1" lang="ja-JP" altLang="en-US" i="1" dirty="0"/>
              <a:t>復興を願っての交流会</a:t>
            </a:r>
          </a:p>
        </p:txBody>
      </p:sp>
    </p:spTree>
    <p:extLst>
      <p:ext uri="{BB962C8B-B14F-4D97-AF65-F5344CB8AC3E}">
        <p14:creationId xmlns:p14="http://schemas.microsoft.com/office/powerpoint/2010/main" val="1868964247"/>
      </p:ext>
    </p:extLst>
  </p:cSld>
  <p:clrMapOvr>
    <a:masterClrMapping/>
  </p:clrMapOvr>
  <mc:AlternateContent xmlns:mc="http://schemas.openxmlformats.org/markup-compatibility/2006" xmlns:p14="http://schemas.microsoft.com/office/powerpoint/2010/main">
    <mc:Choice Requires="p14">
      <p:transition spd="slow" p14:dur="2000" advTm="4679"/>
    </mc:Choice>
    <mc:Fallback xmlns="">
      <p:transition spd="slow" advTm="467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539748" y="281338"/>
            <a:ext cx="7410903" cy="523220"/>
          </a:xfrm>
          <a:prstGeom prst="rect">
            <a:avLst/>
          </a:prstGeom>
          <a:noFill/>
        </p:spPr>
        <p:txBody>
          <a:bodyPr wrap="square" rtlCol="0">
            <a:spAutoFit/>
          </a:bodyPr>
          <a:lstStyle/>
          <a:p>
            <a:r>
              <a:rPr kumimoji="1" lang="ja-JP" altLang="en-US" sz="2800" b="1" dirty="0">
                <a:solidFill>
                  <a:schemeClr val="accent6">
                    <a:lumMod val="75000"/>
                  </a:schemeClr>
                </a:solidFill>
              </a:rPr>
              <a:t>■水仙交流 </a:t>
            </a:r>
            <a:r>
              <a:rPr kumimoji="1" lang="en-US" altLang="ja-JP" sz="2800" b="1" dirty="0">
                <a:solidFill>
                  <a:schemeClr val="accent6">
                    <a:lumMod val="75000"/>
                  </a:schemeClr>
                </a:solidFill>
              </a:rPr>
              <a:t>– 5</a:t>
            </a:r>
            <a:endParaRPr kumimoji="1" lang="ja-JP" altLang="en-US" sz="2800" b="1" dirty="0">
              <a:solidFill>
                <a:schemeClr val="accent6">
                  <a:lumMod val="50000"/>
                </a:schemeClr>
              </a:solidFill>
            </a:endParaRPr>
          </a:p>
        </p:txBody>
      </p:sp>
      <p:sp>
        <p:nvSpPr>
          <p:cNvPr id="3" name="テキスト ボックス 2"/>
          <p:cNvSpPr txBox="1"/>
          <p:nvPr/>
        </p:nvSpPr>
        <p:spPr>
          <a:xfrm>
            <a:off x="1593273" y="846737"/>
            <a:ext cx="6082145" cy="400110"/>
          </a:xfrm>
          <a:prstGeom prst="rect">
            <a:avLst/>
          </a:prstGeom>
          <a:noFill/>
        </p:spPr>
        <p:txBody>
          <a:bodyPr wrap="square" rtlCol="0">
            <a:spAutoFit/>
          </a:bodyPr>
          <a:lstStyle/>
          <a:p>
            <a:r>
              <a:rPr lang="ja-JP" altLang="en-US" sz="2000" b="1" dirty="0"/>
              <a:t>淡路市郡家川沿いに地元小学生たちとスイセン植栽</a:t>
            </a:r>
            <a:endParaRPr kumimoji="1" lang="ja-JP" altLang="en-US" sz="2000" dirty="0"/>
          </a:p>
        </p:txBody>
      </p:sp>
      <p:pic>
        <p:nvPicPr>
          <p:cNvPr id="5" name="図 4">
            <a:extLst>
              <a:ext uri="{FF2B5EF4-FFF2-40B4-BE49-F238E27FC236}">
                <a16:creationId xmlns:a16="http://schemas.microsoft.com/office/drawing/2014/main" id="{94D0EAA9-F0D2-41C9-9F1C-B35B0DA5A0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32" r="-13" b="9159"/>
          <a:stretch/>
        </p:blipFill>
        <p:spPr>
          <a:xfrm>
            <a:off x="971550" y="1235445"/>
            <a:ext cx="7237413" cy="5073280"/>
          </a:xfrm>
          <a:prstGeom prst="round2DiagRect">
            <a:avLst/>
          </a:prstGeom>
        </p:spPr>
      </p:pic>
    </p:spTree>
    <p:extLst>
      <p:ext uri="{BB962C8B-B14F-4D97-AF65-F5344CB8AC3E}">
        <p14:creationId xmlns:p14="http://schemas.microsoft.com/office/powerpoint/2010/main" val="4040607663"/>
      </p:ext>
    </p:extLst>
  </p:cSld>
  <p:clrMapOvr>
    <a:masterClrMapping/>
  </p:clrMapOvr>
  <mc:AlternateContent xmlns:mc="http://schemas.openxmlformats.org/markup-compatibility/2006" xmlns:p14="http://schemas.microsoft.com/office/powerpoint/2010/main">
    <mc:Choice Requires="p14">
      <p:transition spd="slow" p14:dur="2000" advTm="24007"/>
    </mc:Choice>
    <mc:Fallback xmlns="">
      <p:transition spd="slow" advTm="2400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539748" y="281338"/>
            <a:ext cx="5929291" cy="523220"/>
          </a:xfrm>
          <a:prstGeom prst="rect">
            <a:avLst/>
          </a:prstGeom>
          <a:noFill/>
        </p:spPr>
        <p:txBody>
          <a:bodyPr wrap="square" rtlCol="0">
            <a:spAutoFit/>
          </a:bodyPr>
          <a:lstStyle/>
          <a:p>
            <a:r>
              <a:rPr lang="ja-JP" altLang="en-US" sz="2800" dirty="0">
                <a:solidFill>
                  <a:schemeClr val="accent6">
                    <a:lumMod val="75000"/>
                  </a:schemeClr>
                </a:solidFill>
                <a:latin typeface="HG創英ﾌﾟﾚｾﾞﾝｽEB" panose="02020809000000000000" pitchFamily="17" charset="-128"/>
                <a:ea typeface="HG創英ﾌﾟﾚｾﾞﾝｽEB" panose="02020809000000000000" pitchFamily="17" charset="-128"/>
              </a:rPr>
              <a:t> </a:t>
            </a:r>
            <a:r>
              <a:rPr lang="ja-JP" altLang="en-US" sz="2800" b="1" dirty="0">
                <a:solidFill>
                  <a:schemeClr val="accent6">
                    <a:lumMod val="75000"/>
                  </a:schemeClr>
                </a:solidFill>
                <a:latin typeface="+mj-ea"/>
                <a:ea typeface="+mj-ea"/>
              </a:rPr>
              <a:t>■水仙の丘　</a:t>
            </a:r>
            <a:r>
              <a:rPr lang="ja-JP" altLang="en-US" sz="2400" b="1" dirty="0">
                <a:solidFill>
                  <a:schemeClr val="accent6">
                    <a:lumMod val="75000"/>
                  </a:schemeClr>
                </a:solidFill>
                <a:latin typeface="+mj-ea"/>
                <a:ea typeface="+mj-ea"/>
              </a:rPr>
              <a:t>お出迎え・お見送り</a:t>
            </a:r>
            <a:endParaRPr kumimoji="1" lang="ja-JP" altLang="en-US" sz="2400" b="1" dirty="0">
              <a:solidFill>
                <a:schemeClr val="accent6">
                  <a:lumMod val="50000"/>
                </a:schemeClr>
              </a:solidFill>
              <a:latin typeface="+mj-ea"/>
              <a:ea typeface="+mj-ea"/>
            </a:endParaRPr>
          </a:p>
        </p:txBody>
      </p:sp>
      <p:pic>
        <p:nvPicPr>
          <p:cNvPr id="5" name="図 4">
            <a:extLst>
              <a:ext uri="{FF2B5EF4-FFF2-40B4-BE49-F238E27FC236}">
                <a16:creationId xmlns:a16="http://schemas.microsoft.com/office/drawing/2014/main" id="{19037D1A-8D77-4B43-A45C-6B2A52798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43" y="1420568"/>
            <a:ext cx="7248814" cy="5069132"/>
          </a:xfrm>
          <a:prstGeom prst="round2SameRect">
            <a:avLst/>
          </a:prstGeom>
        </p:spPr>
      </p:pic>
      <p:sp>
        <p:nvSpPr>
          <p:cNvPr id="2" name="テキスト ボックス 1">
            <a:extLst>
              <a:ext uri="{FF2B5EF4-FFF2-40B4-BE49-F238E27FC236}">
                <a16:creationId xmlns:a16="http://schemas.microsoft.com/office/drawing/2014/main" id="{B28DA736-EDE9-4288-945B-795C4DF58952}"/>
              </a:ext>
            </a:extLst>
          </p:cNvPr>
          <p:cNvSpPr txBox="1"/>
          <p:nvPr/>
        </p:nvSpPr>
        <p:spPr>
          <a:xfrm>
            <a:off x="2506674" y="912508"/>
            <a:ext cx="4562452" cy="400110"/>
          </a:xfrm>
          <a:prstGeom prst="rect">
            <a:avLst/>
          </a:prstGeom>
          <a:noFill/>
        </p:spPr>
        <p:txBody>
          <a:bodyPr wrap="square" rtlCol="0">
            <a:spAutoFit/>
          </a:bodyPr>
          <a:lstStyle/>
          <a:p>
            <a:r>
              <a:rPr kumimoji="1" lang="ja-JP" altLang="en-US" sz="2000" i="1" dirty="0"/>
              <a:t>多くの人との感動の出会いが</a:t>
            </a:r>
            <a:r>
              <a:rPr lang="ja-JP" altLang="en-US" sz="2000" i="1" dirty="0"/>
              <a:t>・・・・・</a:t>
            </a:r>
            <a:endParaRPr kumimoji="1" lang="ja-JP" altLang="en-US" sz="2000" i="1" dirty="0"/>
          </a:p>
        </p:txBody>
      </p:sp>
    </p:spTree>
    <p:extLst>
      <p:ext uri="{BB962C8B-B14F-4D97-AF65-F5344CB8AC3E}">
        <p14:creationId xmlns:p14="http://schemas.microsoft.com/office/powerpoint/2010/main" val="1893535198"/>
      </p:ext>
    </p:extLst>
  </p:cSld>
  <p:clrMapOvr>
    <a:masterClrMapping/>
  </p:clrMapOvr>
  <mc:AlternateContent xmlns:mc="http://schemas.openxmlformats.org/markup-compatibility/2006" xmlns:p14="http://schemas.microsoft.com/office/powerpoint/2010/main">
    <mc:Choice Requires="p14">
      <p:transition spd="slow" p14:dur="2000" advTm="28112"/>
    </mc:Choice>
    <mc:Fallback xmlns="">
      <p:transition spd="slow" advTm="2811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4"/>
          <p:cNvSpPr txBox="1">
            <a:spLocks noChangeArrowheads="1"/>
          </p:cNvSpPr>
          <p:nvPr/>
        </p:nvSpPr>
        <p:spPr bwMode="auto">
          <a:xfrm>
            <a:off x="349819" y="406400"/>
            <a:ext cx="7383391"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ＭＳ Ｐゴシック" panose="020B0600070205080204" pitchFamily="50" charset="-128"/>
              </a:defRPr>
            </a:lvl9pPr>
          </a:lstStyle>
          <a:p>
            <a:pPr>
              <a:buClrTx/>
              <a:buFontTx/>
              <a:buNone/>
            </a:pPr>
            <a:r>
              <a:rPr lang="ja-JP" altLang="en-US" sz="2800" b="1" dirty="0">
                <a:solidFill>
                  <a:schemeClr val="accent6">
                    <a:lumMod val="75000"/>
                  </a:schemeClr>
                </a:solidFill>
              </a:rPr>
              <a:t>■水仙の丘・・・</a:t>
            </a:r>
            <a:r>
              <a:rPr lang="ja-JP" altLang="en-US" sz="2400" b="1" dirty="0">
                <a:solidFill>
                  <a:schemeClr val="accent6">
                    <a:lumMod val="75000"/>
                  </a:schemeClr>
                </a:solidFill>
              </a:rPr>
              <a:t>ご来園ありがとうございます　</a:t>
            </a:r>
            <a:endParaRPr lang="ja-JP" altLang="ja-JP" sz="2400" dirty="0">
              <a:solidFill>
                <a:schemeClr val="accent6">
                  <a:lumMod val="75000"/>
                </a:schemeClr>
              </a:solidFill>
            </a:endParaRPr>
          </a:p>
        </p:txBody>
      </p:sp>
      <p:pic>
        <p:nvPicPr>
          <p:cNvPr id="6" name="図 5">
            <a:extLst>
              <a:ext uri="{FF2B5EF4-FFF2-40B4-BE49-F238E27FC236}">
                <a16:creationId xmlns:a16="http://schemas.microsoft.com/office/drawing/2014/main" id="{3F50D8CA-7D88-443C-A6C8-690FA9F5C051}"/>
              </a:ext>
            </a:extLst>
          </p:cNvPr>
          <p:cNvPicPr>
            <a:picLocks noChangeAspect="1"/>
          </p:cNvPicPr>
          <p:nvPr/>
        </p:nvPicPr>
        <p:blipFill rotWithShape="1">
          <a:blip r:embed="rId3">
            <a:extLst>
              <a:ext uri="{28A0092B-C50C-407E-A947-70E740481C1C}">
                <a14:useLocalDpi xmlns:a14="http://schemas.microsoft.com/office/drawing/2010/main" val="0"/>
              </a:ext>
            </a:extLst>
          </a:blip>
          <a:srcRect l="-3867" r="-3867" b="3824"/>
          <a:stretch/>
        </p:blipFill>
        <p:spPr>
          <a:xfrm>
            <a:off x="611188" y="1288060"/>
            <a:ext cx="7777162" cy="5013036"/>
          </a:xfrm>
          <a:prstGeom prst="rect">
            <a:avLst/>
          </a:prstGeom>
        </p:spPr>
      </p:pic>
      <p:sp>
        <p:nvSpPr>
          <p:cNvPr id="9" name="テキスト ボックス 8">
            <a:extLst>
              <a:ext uri="{FF2B5EF4-FFF2-40B4-BE49-F238E27FC236}">
                <a16:creationId xmlns:a16="http://schemas.microsoft.com/office/drawing/2014/main" id="{336B3CFC-7F1E-4B1E-A295-8F8E1B8F4C6B}"/>
              </a:ext>
            </a:extLst>
          </p:cNvPr>
          <p:cNvSpPr txBox="1"/>
          <p:nvPr/>
        </p:nvSpPr>
        <p:spPr>
          <a:xfrm>
            <a:off x="2959100" y="6128729"/>
            <a:ext cx="3657600" cy="369332"/>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E0A48512-E2AF-4519-97BC-3464157F318E}"/>
              </a:ext>
            </a:extLst>
          </p:cNvPr>
          <p:cNvSpPr txBox="1"/>
          <p:nvPr/>
        </p:nvSpPr>
        <p:spPr>
          <a:xfrm>
            <a:off x="4146822" y="6301096"/>
            <a:ext cx="2377440" cy="400110"/>
          </a:xfrm>
          <a:prstGeom prst="rect">
            <a:avLst/>
          </a:prstGeom>
          <a:noFill/>
        </p:spPr>
        <p:txBody>
          <a:bodyPr wrap="square" rtlCol="0">
            <a:spAutoFit/>
          </a:bodyPr>
          <a:lstStyle/>
          <a:p>
            <a:r>
              <a:rPr kumimoji="1" lang="ja-JP" altLang="en-US" sz="2000" dirty="0"/>
              <a:t>記念撮影</a:t>
            </a:r>
          </a:p>
        </p:txBody>
      </p:sp>
    </p:spTree>
    <p:extLst>
      <p:ext uri="{BB962C8B-B14F-4D97-AF65-F5344CB8AC3E}">
        <p14:creationId xmlns:p14="http://schemas.microsoft.com/office/powerpoint/2010/main" val="1647921153"/>
      </p:ext>
    </p:extLst>
  </p:cSld>
  <p:clrMapOvr>
    <a:masterClrMapping/>
  </p:clrMapOvr>
  <p:transition spd="med" advTm="5295"/>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156754" y="944563"/>
            <a:ext cx="9183189"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ＭＳ Ｐゴシック" panose="020B0600070205080204" pitchFamily="50" charset="-128"/>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ＭＳ Ｐゴシック" panose="020B0600070205080204" pitchFamily="50" charset="-128"/>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ＭＳ Ｐゴシック" panose="020B0600070205080204" pitchFamily="50" charset="-128"/>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ＭＳ Ｐゴシック" panose="020B0600070205080204" pitchFamily="50" charset="-128"/>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ＭＳ Ｐゴシック" panose="020B0600070205080204" pitchFamily="50" charset="-128"/>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ＭＳ Ｐゴシック" panose="020B0600070205080204" pitchFamily="50" charset="-128"/>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ＭＳ Ｐゴシック" panose="020B0600070205080204" pitchFamily="50" charset="-128"/>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ＭＳ Ｐゴシック" panose="020B0600070205080204" pitchFamily="50" charset="-128"/>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ＭＳ Ｐゴシック" panose="020B0600070205080204" pitchFamily="50" charset="-128"/>
              </a:defRPr>
            </a:lvl9pPr>
          </a:lstStyle>
          <a:p>
            <a:pPr>
              <a:spcBef>
                <a:spcPct val="0"/>
              </a:spcBef>
              <a:buClrTx/>
              <a:buFontTx/>
              <a:buNone/>
            </a:pPr>
            <a:r>
              <a:rPr lang="ja-JP" altLang="en-US" sz="4400" dirty="0">
                <a:solidFill>
                  <a:srgbClr val="ED7D31"/>
                </a:solidFill>
                <a:latin typeface="+mj-ea"/>
                <a:ea typeface="+mj-ea"/>
              </a:rPr>
              <a:t>ご覧いただき</a:t>
            </a:r>
            <a:r>
              <a:rPr lang="ja-JP" altLang="ja-JP" sz="4400" dirty="0">
                <a:solidFill>
                  <a:srgbClr val="ED7D31"/>
                </a:solidFill>
                <a:latin typeface="+mj-ea"/>
                <a:ea typeface="+mj-ea"/>
              </a:rPr>
              <a:t>ありがとうございました！</a:t>
            </a:r>
          </a:p>
        </p:txBody>
      </p:sp>
      <p:sp>
        <p:nvSpPr>
          <p:cNvPr id="4" name="Text Box 4"/>
          <p:cNvSpPr txBox="1">
            <a:spLocks noChangeArrowheads="1"/>
          </p:cNvSpPr>
          <p:nvPr/>
        </p:nvSpPr>
        <p:spPr bwMode="auto">
          <a:xfrm>
            <a:off x="812800" y="2881772"/>
            <a:ext cx="7518400"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itchFamily="32" charset="0"/>
                <a:ea typeface="ＭＳ Ｐゴシック" pitchFamily="48" charset="-128"/>
              </a:defRPr>
            </a:lvl9pPr>
          </a:lstStyle>
          <a:p>
            <a:pPr>
              <a:buClrTx/>
              <a:buFontTx/>
              <a:buNone/>
            </a:pPr>
            <a:r>
              <a:rPr lang="ja-JP" altLang="en-US" sz="2800" dirty="0">
                <a:solidFill>
                  <a:srgbClr val="00B050"/>
                </a:solidFill>
                <a:latin typeface="+mn-ea"/>
                <a:ea typeface="+mn-ea"/>
              </a:rPr>
              <a:t>これからも健康に留意して水仙の丘を管理し、花好きの皆様方のため、また</a:t>
            </a:r>
            <a:r>
              <a:rPr lang="ja-JP" altLang="ja-JP" sz="2800" dirty="0">
                <a:solidFill>
                  <a:srgbClr val="00B050"/>
                </a:solidFill>
                <a:latin typeface="+mn-ea"/>
                <a:ea typeface="+mn-ea"/>
              </a:rPr>
              <a:t>地域</a:t>
            </a:r>
            <a:r>
              <a:rPr lang="ja-JP" altLang="en-US" sz="2800" dirty="0">
                <a:solidFill>
                  <a:srgbClr val="00B050"/>
                </a:solidFill>
                <a:latin typeface="+mn-ea"/>
                <a:ea typeface="+mn-ea"/>
              </a:rPr>
              <a:t>の活性化につながることを念じながら・・・水仙の花を咲かせ続けた</a:t>
            </a:r>
            <a:r>
              <a:rPr lang="ja-JP" altLang="ja-JP" sz="2800" dirty="0">
                <a:solidFill>
                  <a:srgbClr val="00B050"/>
                </a:solidFill>
                <a:latin typeface="+mn-ea"/>
                <a:ea typeface="+mn-ea"/>
              </a:rPr>
              <a:t>い</a:t>
            </a:r>
            <a:r>
              <a:rPr lang="ja-JP" altLang="en-US" sz="2800" dirty="0">
                <a:solidFill>
                  <a:srgbClr val="00B050"/>
                </a:solidFill>
                <a:latin typeface="+mn-ea"/>
                <a:ea typeface="+mn-ea"/>
              </a:rPr>
              <a:t>と思います</a:t>
            </a:r>
            <a:endParaRPr lang="ja-JP" altLang="ja-JP" sz="2800" dirty="0">
              <a:solidFill>
                <a:srgbClr val="00B050"/>
              </a:solidFill>
              <a:latin typeface="+mn-ea"/>
              <a:ea typeface="+mn-ea"/>
            </a:endParaRPr>
          </a:p>
        </p:txBody>
      </p:sp>
      <p:sp>
        <p:nvSpPr>
          <p:cNvPr id="2" name="テキスト ボックス 1"/>
          <p:cNvSpPr txBox="1"/>
          <p:nvPr/>
        </p:nvSpPr>
        <p:spPr>
          <a:xfrm>
            <a:off x="2821577" y="4699835"/>
            <a:ext cx="4340996" cy="523220"/>
          </a:xfrm>
          <a:prstGeom prst="rect">
            <a:avLst/>
          </a:prstGeom>
          <a:noFill/>
        </p:spPr>
        <p:txBody>
          <a:bodyPr wrap="square" rtlCol="0">
            <a:spAutoFit/>
          </a:bodyPr>
          <a:lstStyle/>
          <a:p>
            <a:r>
              <a:rPr lang="ja-JP" altLang="en-US" sz="2800" dirty="0">
                <a:latin typeface="+mn-ea"/>
                <a:ea typeface="+mn-ea"/>
              </a:rPr>
              <a:t>水仙の丘　井上義人（</a:t>
            </a:r>
            <a:r>
              <a:rPr lang="en-US" altLang="ja-JP" sz="2800" dirty="0">
                <a:latin typeface="+mn-ea"/>
                <a:ea typeface="+mn-ea"/>
              </a:rPr>
              <a:t>79</a:t>
            </a:r>
            <a:r>
              <a:rPr lang="ja-JP" altLang="en-US" sz="2800" dirty="0">
                <a:latin typeface="+mn-ea"/>
                <a:ea typeface="+mn-ea"/>
              </a:rPr>
              <a:t>歳）</a:t>
            </a:r>
            <a:endParaRPr kumimoji="1" lang="ja-JP" altLang="en-US" sz="2800" dirty="0">
              <a:latin typeface="+mn-ea"/>
              <a:ea typeface="+mn-ea"/>
            </a:endParaRPr>
          </a:p>
        </p:txBody>
      </p:sp>
      <p:sp>
        <p:nvSpPr>
          <p:cNvPr id="3" name="テキスト ボックス 2">
            <a:extLst>
              <a:ext uri="{FF2B5EF4-FFF2-40B4-BE49-F238E27FC236}">
                <a16:creationId xmlns:a16="http://schemas.microsoft.com/office/drawing/2014/main" id="{EA08F36D-EF65-444D-A394-07BAB4A3E605}"/>
              </a:ext>
            </a:extLst>
          </p:cNvPr>
          <p:cNvSpPr txBox="1"/>
          <p:nvPr/>
        </p:nvSpPr>
        <p:spPr>
          <a:xfrm>
            <a:off x="812800" y="2000251"/>
            <a:ext cx="7518400" cy="954107"/>
          </a:xfrm>
          <a:prstGeom prst="rect">
            <a:avLst/>
          </a:prstGeom>
          <a:noFill/>
        </p:spPr>
        <p:txBody>
          <a:bodyPr wrap="square" rtlCol="0">
            <a:spAutoFit/>
          </a:bodyPr>
          <a:lstStyle/>
          <a:p>
            <a:r>
              <a:rPr kumimoji="1" lang="ja-JP" altLang="en-US" sz="2800" dirty="0"/>
              <a:t>公園島淡路を目指して</a:t>
            </a:r>
            <a:r>
              <a:rPr kumimoji="1" lang="en-US" altLang="ja-JP" sz="2800" dirty="0"/>
              <a:t>23</a:t>
            </a:r>
            <a:r>
              <a:rPr kumimoji="1" lang="ja-JP" altLang="en-US" sz="2800" dirty="0"/>
              <a:t>年・・・多くの人との出会いに感謝しています</a:t>
            </a:r>
          </a:p>
        </p:txBody>
      </p:sp>
    </p:spTree>
    <p:extLst>
      <p:ext uri="{BB962C8B-B14F-4D97-AF65-F5344CB8AC3E}">
        <p14:creationId xmlns:p14="http://schemas.microsoft.com/office/powerpoint/2010/main" val="4292004358"/>
      </p:ext>
    </p:extLst>
  </p:cSld>
  <p:clrMapOvr>
    <a:masterClrMapping/>
  </p:clrMapOvr>
  <p:transition spd="slow" advTm="26951"/>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nvSpPr>
        <p:spPr bwMode="auto">
          <a:xfrm>
            <a:off x="675461" y="1661155"/>
            <a:ext cx="7781730" cy="4717764"/>
          </a:xfrm>
          <a:prstGeom prst="rect">
            <a:avLst/>
          </a:prstGeom>
          <a:noFill/>
          <a:ln w="25560">
            <a:solidFill>
              <a:schemeClr val="accent6">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lnSpc>
                <a:spcPct val="90000"/>
              </a:lnSpc>
              <a:spcBef>
                <a:spcPts val="10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kumimoji="1">
                <a:solidFill>
                  <a:schemeClr val="tx1"/>
                </a:solidFill>
                <a:latin typeface="Calibri" panose="020F0502020204030204" pitchFamily="34" charset="0"/>
                <a:ea typeface="ＭＳ Ｐゴシック" panose="020B0600070205080204" pitchFamily="50" charset="-128"/>
              </a:defRPr>
            </a:lvl9pPr>
          </a:lstStyle>
          <a:p>
            <a:pPr marL="0" indent="0">
              <a:lnSpc>
                <a:spcPct val="100000"/>
              </a:lnSpc>
              <a:spcBef>
                <a:spcPts val="600"/>
              </a:spcBef>
              <a:buNone/>
              <a:tabLst/>
              <a:defRPr/>
            </a:pPr>
            <a:r>
              <a:rPr lang="ja-JP" altLang="en-US" b="1" dirty="0">
                <a:latin typeface="+mn-ea"/>
                <a:ea typeface="+mn-ea"/>
              </a:rPr>
              <a:t>☆ 淡路島の「伊弉諾神宮」に程近い丘陵に位置</a:t>
            </a:r>
            <a:endParaRPr lang="en-US" altLang="ja-JP" sz="2000" dirty="0">
              <a:latin typeface="+mn-ea"/>
              <a:ea typeface="+mn-ea"/>
            </a:endParaRPr>
          </a:p>
          <a:p>
            <a:pPr marL="0" indent="0">
              <a:lnSpc>
                <a:spcPct val="100000"/>
              </a:lnSpc>
              <a:spcBef>
                <a:spcPts val="600"/>
              </a:spcBef>
              <a:buNone/>
              <a:tabLst/>
              <a:defRPr/>
            </a:pPr>
            <a:r>
              <a:rPr lang="ja-JP" altLang="en-US" b="1" dirty="0">
                <a:latin typeface="+mn-ea"/>
                <a:ea typeface="+mn-ea"/>
              </a:rPr>
              <a:t>☆</a:t>
            </a:r>
            <a:r>
              <a:rPr lang="ja-JP" altLang="en-US" b="1" dirty="0">
                <a:solidFill>
                  <a:srgbClr val="70AD47">
                    <a:lumMod val="75000"/>
                  </a:srgbClr>
                </a:solidFill>
                <a:latin typeface="+mn-ea"/>
                <a:ea typeface="+mn-ea"/>
              </a:rPr>
              <a:t> </a:t>
            </a:r>
            <a:r>
              <a:rPr lang="ja-JP" altLang="en-US" b="1" dirty="0">
                <a:latin typeface="+mn-ea"/>
                <a:ea typeface="+mn-ea"/>
              </a:rPr>
              <a:t>みかん園跡地の斜面地</a:t>
            </a:r>
            <a:r>
              <a:rPr lang="en-US" altLang="ja-JP" b="1" dirty="0">
                <a:latin typeface="+mn-ea"/>
                <a:ea typeface="+mn-ea"/>
              </a:rPr>
              <a:t>4000</a:t>
            </a:r>
            <a:r>
              <a:rPr lang="ja-JP" altLang="en-US" b="1" dirty="0">
                <a:latin typeface="+mn-ea"/>
                <a:ea typeface="+mn-ea"/>
              </a:rPr>
              <a:t>㎡に水仙を植栽</a:t>
            </a:r>
          </a:p>
          <a:p>
            <a:pPr marL="0" indent="0">
              <a:lnSpc>
                <a:spcPct val="100000"/>
              </a:lnSpc>
              <a:spcBef>
                <a:spcPts val="600"/>
              </a:spcBef>
              <a:buNone/>
              <a:tabLst/>
              <a:defRPr/>
            </a:pPr>
            <a:r>
              <a:rPr lang="ja-JP" altLang="en-US" b="1" dirty="0">
                <a:latin typeface="ＭＳ Ｐゴシック" panose="020B0600070205080204" pitchFamily="50" charset="-128"/>
              </a:rPr>
              <a:t>① </a:t>
            </a:r>
            <a:r>
              <a:rPr lang="en-US" altLang="ja-JP" b="1" dirty="0">
                <a:latin typeface="ＭＳ Ｐゴシック" panose="020B0600070205080204" pitchFamily="50" charset="-128"/>
              </a:rPr>
              <a:t>1997</a:t>
            </a:r>
            <a:r>
              <a:rPr lang="ja-JP" altLang="en-US" b="1" dirty="0">
                <a:latin typeface="ＭＳ Ｐゴシック" panose="020B0600070205080204" pitchFamily="50" charset="-128"/>
              </a:rPr>
              <a:t>年～第一歩１０００球の水仙球を植える</a:t>
            </a:r>
            <a:endParaRPr lang="en-US" altLang="ja-JP" b="1" dirty="0">
              <a:latin typeface="ＭＳ Ｐゴシック" panose="020B0600070205080204" pitchFamily="50" charset="-128"/>
            </a:endParaRPr>
          </a:p>
          <a:p>
            <a:pPr marL="0" indent="0">
              <a:lnSpc>
                <a:spcPct val="100000"/>
              </a:lnSpc>
              <a:spcBef>
                <a:spcPts val="600"/>
              </a:spcBef>
              <a:buNone/>
              <a:tabLst/>
              <a:defRPr/>
            </a:pPr>
            <a:r>
              <a:rPr lang="ja-JP" altLang="en-US" sz="2000" dirty="0">
                <a:latin typeface="ＭＳ Ｐゴシック" panose="020B0600070205080204" pitchFamily="50" charset="-128"/>
              </a:rPr>
              <a:t> （</a:t>
            </a:r>
            <a:r>
              <a:rPr lang="ja-JP" altLang="en-US" sz="2000" dirty="0">
                <a:solidFill>
                  <a:prstClr val="black"/>
                </a:solidFill>
                <a:latin typeface="ＭＳ Ｐゴシック" panose="020B0600070205080204" pitchFamily="50" charset="-128"/>
              </a:rPr>
              <a:t> 園の整備、水仙の分球・植え付けを毎年ひたすら繰り返す</a:t>
            </a:r>
            <a:r>
              <a:rPr lang="ja-JP" altLang="en-US" sz="2000" dirty="0">
                <a:latin typeface="ＭＳ Ｐゴシック" panose="020B0600070205080204" pitchFamily="50" charset="-128"/>
              </a:rPr>
              <a:t>）</a:t>
            </a:r>
            <a:endParaRPr lang="en-US" altLang="ja-JP" sz="2000" dirty="0">
              <a:latin typeface="ＭＳ Ｐゴシック" panose="020B0600070205080204" pitchFamily="50" charset="-128"/>
            </a:endParaRPr>
          </a:p>
          <a:p>
            <a:pPr marL="0" indent="0">
              <a:lnSpc>
                <a:spcPct val="100000"/>
              </a:lnSpc>
              <a:spcBef>
                <a:spcPts val="600"/>
              </a:spcBef>
              <a:buNone/>
              <a:tabLst/>
              <a:defRPr/>
            </a:pPr>
            <a:r>
              <a:rPr lang="ja-JP" altLang="en-US" b="1" dirty="0"/>
              <a:t>② </a:t>
            </a:r>
            <a:r>
              <a:rPr lang="en-US" altLang="ja-JP" b="1" dirty="0">
                <a:latin typeface="+mn-ea"/>
                <a:ea typeface="+mn-ea"/>
              </a:rPr>
              <a:t>2008</a:t>
            </a:r>
            <a:r>
              <a:rPr lang="ja-JP" altLang="en-US" b="1" dirty="0"/>
              <a:t>年～「あわじ花へんろ」第４８番札所に・・</a:t>
            </a:r>
            <a:endParaRPr lang="en-US" altLang="ja-JP" b="1" dirty="0"/>
          </a:p>
          <a:p>
            <a:pPr marL="0" lvl="0" indent="0">
              <a:lnSpc>
                <a:spcPct val="100000"/>
              </a:lnSpc>
              <a:spcBef>
                <a:spcPts val="600"/>
              </a:spcBef>
              <a:buNone/>
              <a:tabLst/>
              <a:defRPr/>
            </a:pPr>
            <a:r>
              <a:rPr lang="ja-JP" altLang="en-US" sz="2000" dirty="0">
                <a:solidFill>
                  <a:prstClr val="black"/>
                </a:solidFill>
                <a:latin typeface="ＭＳ Ｐゴシック" panose="020B0600070205080204" pitchFamily="50" charset="-128"/>
              </a:rPr>
              <a:t>　（丘に植えた水仙が評判となり淡路の花の景勝地として指定される ）</a:t>
            </a:r>
            <a:endParaRPr lang="en-US" altLang="ja-JP" sz="2000" dirty="0">
              <a:solidFill>
                <a:prstClr val="black"/>
              </a:solidFill>
              <a:latin typeface="ＭＳ Ｐゴシック" panose="020B0600070205080204" pitchFamily="50" charset="-128"/>
            </a:endParaRPr>
          </a:p>
          <a:p>
            <a:pPr marL="0" lvl="0" indent="0">
              <a:lnSpc>
                <a:spcPct val="100000"/>
              </a:lnSpc>
              <a:spcBef>
                <a:spcPts val="600"/>
              </a:spcBef>
              <a:buNone/>
              <a:tabLst/>
              <a:defRPr/>
            </a:pPr>
            <a:r>
              <a:rPr lang="ja-JP" altLang="en-US" b="1" dirty="0"/>
              <a:t>③ </a:t>
            </a:r>
            <a:r>
              <a:rPr lang="en-US" altLang="ja-JP" b="1" dirty="0">
                <a:latin typeface="+mn-ea"/>
              </a:rPr>
              <a:t>2010</a:t>
            </a:r>
            <a:r>
              <a:rPr lang="ja-JP" altLang="en-US" b="1" dirty="0"/>
              <a:t>年～１３年間植え続けて水仙の丘が完成　</a:t>
            </a:r>
            <a:endParaRPr lang="en-US" altLang="ja-JP" b="1" dirty="0"/>
          </a:p>
          <a:p>
            <a:pPr marL="0" lvl="0" indent="0">
              <a:lnSpc>
                <a:spcPct val="100000"/>
              </a:lnSpc>
              <a:spcBef>
                <a:spcPts val="600"/>
              </a:spcBef>
              <a:buNone/>
              <a:tabLst/>
              <a:defRPr/>
            </a:pPr>
            <a:r>
              <a:rPr lang="ja-JP" altLang="en-US" b="1" dirty="0"/>
              <a:t>　</a:t>
            </a:r>
            <a:r>
              <a:rPr lang="ja-JP" altLang="en-US" sz="2000" dirty="0"/>
              <a:t>（</a:t>
            </a:r>
            <a:r>
              <a:rPr lang="en-US" altLang="ja-JP" sz="2000" dirty="0"/>
              <a:t>2012</a:t>
            </a:r>
            <a:r>
              <a:rPr lang="ja-JP" altLang="en-US" sz="2000" dirty="0"/>
              <a:t>年～テレビ他マスコミに取り上げられ島外からの来園客急増）</a:t>
            </a:r>
            <a:r>
              <a:rPr lang="ja-JP" altLang="en-US" dirty="0">
                <a:solidFill>
                  <a:srgbClr val="70AD47">
                    <a:lumMod val="75000"/>
                  </a:srgbClr>
                </a:solidFill>
              </a:rPr>
              <a:t>　　　　　　　　　 </a:t>
            </a:r>
            <a:endParaRPr lang="en-US" altLang="ja-JP" dirty="0">
              <a:solidFill>
                <a:srgbClr val="70AD47">
                  <a:lumMod val="75000"/>
                </a:srgbClr>
              </a:solidFill>
            </a:endParaRPr>
          </a:p>
          <a:p>
            <a:pPr marL="0" indent="0">
              <a:lnSpc>
                <a:spcPct val="100000"/>
              </a:lnSpc>
              <a:spcBef>
                <a:spcPts val="600"/>
              </a:spcBef>
              <a:spcAft>
                <a:spcPts val="0"/>
              </a:spcAft>
              <a:buNone/>
              <a:tabLst/>
              <a:defRPr/>
            </a:pPr>
            <a:r>
              <a:rPr lang="ja-JP" altLang="en-US" b="1" dirty="0"/>
              <a:t>④ </a:t>
            </a:r>
            <a:r>
              <a:rPr lang="en-US" altLang="ja-JP" b="1" dirty="0">
                <a:latin typeface="+mn-ea"/>
              </a:rPr>
              <a:t>2015</a:t>
            </a:r>
            <a:r>
              <a:rPr lang="ja-JP" altLang="en-US" b="1" dirty="0"/>
              <a:t>年～淡路花博１５周年サテライト会場に・・</a:t>
            </a:r>
            <a:endParaRPr lang="en-US" altLang="ja-JP" b="1" dirty="0"/>
          </a:p>
          <a:p>
            <a:pPr marL="0" indent="0">
              <a:lnSpc>
                <a:spcPct val="100000"/>
              </a:lnSpc>
              <a:spcBef>
                <a:spcPts val="600"/>
              </a:spcBef>
              <a:spcAft>
                <a:spcPts val="0"/>
              </a:spcAft>
              <a:buNone/>
              <a:tabLst/>
              <a:defRPr/>
            </a:pPr>
            <a:r>
              <a:rPr lang="ja-JP" altLang="en-US" sz="2000" dirty="0">
                <a:solidFill>
                  <a:prstClr val="black"/>
                </a:solidFill>
              </a:rPr>
              <a:t>  （「花づくり交流</a:t>
            </a:r>
            <a:r>
              <a:rPr lang="en-US" altLang="ja-JP" sz="2000" dirty="0">
                <a:solidFill>
                  <a:prstClr val="black"/>
                </a:solidFill>
              </a:rPr>
              <a:t>IN</a:t>
            </a:r>
            <a:r>
              <a:rPr lang="ja-JP" altLang="en-US" sz="2000" dirty="0">
                <a:solidFill>
                  <a:prstClr val="black"/>
                </a:solidFill>
              </a:rPr>
              <a:t>水仙の丘」を開催・・・貸花壇を始めるきっかけとなる）</a:t>
            </a:r>
            <a:endParaRPr lang="en-US" altLang="ja-JP" dirty="0"/>
          </a:p>
          <a:p>
            <a:pPr marL="0" indent="0">
              <a:lnSpc>
                <a:spcPct val="100000"/>
              </a:lnSpc>
              <a:spcBef>
                <a:spcPts val="600"/>
              </a:spcBef>
              <a:spcAft>
                <a:spcPts val="0"/>
              </a:spcAft>
              <a:buNone/>
              <a:tabLst/>
              <a:defRPr/>
            </a:pPr>
            <a:endParaRPr lang="en-US" altLang="ja-JP" dirty="0"/>
          </a:p>
          <a:p>
            <a:pPr marL="0" lvl="0" indent="0">
              <a:lnSpc>
                <a:spcPct val="100000"/>
              </a:lnSpc>
              <a:spcBef>
                <a:spcPts val="600"/>
              </a:spcBef>
              <a:spcAft>
                <a:spcPts val="0"/>
              </a:spcAft>
              <a:buNone/>
              <a:tabLst/>
              <a:defRPr/>
            </a:pPr>
            <a:r>
              <a:rPr lang="ja-JP" altLang="en-US" dirty="0">
                <a:solidFill>
                  <a:srgbClr val="70AD47">
                    <a:lumMod val="75000"/>
                  </a:srgbClr>
                </a:solidFill>
              </a:rPr>
              <a:t>　　　　　　　　　　　　　　　</a:t>
            </a:r>
            <a:endParaRPr lang="en-US" altLang="ja-JP" dirty="0">
              <a:solidFill>
                <a:srgbClr val="70AD47">
                  <a:lumMod val="75000"/>
                </a:srgbClr>
              </a:solidFill>
            </a:endParaRPr>
          </a:p>
          <a:p>
            <a:pPr marL="0" lvl="0" indent="0">
              <a:lnSpc>
                <a:spcPct val="100000"/>
              </a:lnSpc>
              <a:spcBef>
                <a:spcPts val="600"/>
              </a:spcBef>
              <a:spcAft>
                <a:spcPts val="0"/>
              </a:spcAft>
              <a:buNone/>
              <a:tabLst/>
              <a:defRPr/>
            </a:pPr>
            <a:endParaRPr lang="en-US" altLang="ja-JP" sz="2400" dirty="0"/>
          </a:p>
          <a:p>
            <a:pPr marL="0" lvl="0" indent="0">
              <a:lnSpc>
                <a:spcPct val="100000"/>
              </a:lnSpc>
              <a:spcBef>
                <a:spcPts val="600"/>
              </a:spcBef>
              <a:spcAft>
                <a:spcPts val="0"/>
              </a:spcAft>
              <a:buNone/>
              <a:tabLst/>
              <a:defRPr/>
            </a:pPr>
            <a:endParaRPr lang="ja-JP" altLang="en-US" dirty="0">
              <a:latin typeface="ＭＳ Ｐゴシック" panose="020B0600070205080204" pitchFamily="50" charset="-128"/>
            </a:endParaRPr>
          </a:p>
          <a:p>
            <a:pPr marL="0" lvl="0" indent="0">
              <a:lnSpc>
                <a:spcPct val="100000"/>
              </a:lnSpc>
              <a:spcBef>
                <a:spcPts val="600"/>
              </a:spcBef>
              <a:spcAft>
                <a:spcPts val="0"/>
              </a:spcAft>
              <a:buNone/>
              <a:tabLst/>
              <a:defRPr/>
            </a:pPr>
            <a:endParaRPr lang="ja-JP" altLang="en-US" dirty="0"/>
          </a:p>
        </p:txBody>
      </p:sp>
      <p:sp>
        <p:nvSpPr>
          <p:cNvPr id="4" name="Text Box 1"/>
          <p:cNvSpPr txBox="1">
            <a:spLocks noChangeArrowheads="1"/>
          </p:cNvSpPr>
          <p:nvPr/>
        </p:nvSpPr>
        <p:spPr bwMode="auto">
          <a:xfrm>
            <a:off x="2489771" y="881043"/>
            <a:ext cx="5140035" cy="78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lvl="0">
              <a:lnSpc>
                <a:spcPct val="100000"/>
              </a:lnSpc>
              <a:spcBef>
                <a:spcPct val="0"/>
              </a:spcBef>
              <a:buNone/>
              <a:tabLst/>
            </a:pPr>
            <a:r>
              <a:rPr lang="ja-JP" altLang="en-US" sz="3200" b="1" dirty="0">
                <a:solidFill>
                  <a:srgbClr val="70AD47">
                    <a:lumMod val="75000"/>
                  </a:srgbClr>
                </a:solidFill>
                <a:latin typeface="+mj-ea"/>
                <a:ea typeface="+mj-ea"/>
              </a:rPr>
              <a:t>水仙の丘の概要と経緯</a:t>
            </a:r>
            <a:endParaRPr lang="ja-JP" altLang="en-US" sz="3200" b="1" dirty="0">
              <a:solidFill>
                <a:schemeClr val="accent6">
                  <a:lumMod val="50000"/>
                </a:schemeClr>
              </a:solidFill>
              <a:latin typeface="+mj-ea"/>
              <a:ea typeface="+mj-ea"/>
            </a:endParaRPr>
          </a:p>
        </p:txBody>
      </p:sp>
      <p:sp>
        <p:nvSpPr>
          <p:cNvPr id="2" name="テキスト ボックス 1">
            <a:extLst>
              <a:ext uri="{FF2B5EF4-FFF2-40B4-BE49-F238E27FC236}">
                <a16:creationId xmlns:a16="http://schemas.microsoft.com/office/drawing/2014/main" id="{B1BFCBCD-0CC8-4C44-812F-442E8B041EB8}"/>
              </a:ext>
            </a:extLst>
          </p:cNvPr>
          <p:cNvSpPr txBox="1"/>
          <p:nvPr/>
        </p:nvSpPr>
        <p:spPr>
          <a:xfrm>
            <a:off x="755650" y="334744"/>
            <a:ext cx="7781730" cy="646331"/>
          </a:xfrm>
          <a:prstGeom prst="rect">
            <a:avLst/>
          </a:prstGeom>
          <a:noFill/>
        </p:spPr>
        <p:txBody>
          <a:bodyPr wrap="square" rtlCol="0">
            <a:spAutoFit/>
          </a:bodyPr>
          <a:lstStyle/>
          <a:p>
            <a:r>
              <a:rPr kumimoji="1" lang="ja-JP" altLang="en-US" sz="3600">
                <a:solidFill>
                  <a:schemeClr val="accent4"/>
                </a:solidFill>
              </a:rPr>
              <a:t>水仙の花咲く公園</a:t>
            </a:r>
            <a:r>
              <a:rPr kumimoji="1" lang="ja-JP" altLang="en-US" sz="3600" dirty="0">
                <a:solidFill>
                  <a:schemeClr val="accent4"/>
                </a:solidFill>
              </a:rPr>
              <a:t>島淡路をめざして </a:t>
            </a:r>
            <a:r>
              <a:rPr kumimoji="1" lang="en-US" altLang="ja-JP" sz="3600" dirty="0">
                <a:solidFill>
                  <a:schemeClr val="accent4"/>
                </a:solidFill>
              </a:rPr>
              <a:t>- 2</a:t>
            </a:r>
            <a:endParaRPr kumimoji="1" lang="ja-JP" altLang="en-US" sz="3600" dirty="0">
              <a:solidFill>
                <a:schemeClr val="accent4"/>
              </a:solidFill>
            </a:endParaRPr>
          </a:p>
        </p:txBody>
      </p:sp>
    </p:spTree>
    <p:extLst>
      <p:ext uri="{BB962C8B-B14F-4D97-AF65-F5344CB8AC3E}">
        <p14:creationId xmlns:p14="http://schemas.microsoft.com/office/powerpoint/2010/main" val="1460212595"/>
      </p:ext>
    </p:extLst>
  </p:cSld>
  <p:clrMapOvr>
    <a:masterClrMapping/>
  </p:clrMapOvr>
  <mc:AlternateContent xmlns:mc="http://schemas.openxmlformats.org/markup-compatibility/2006" xmlns:p14="http://schemas.microsoft.com/office/powerpoint/2010/main">
    <mc:Choice Requires="p14">
      <p:transition p14:dur="10" advTm="5359"/>
    </mc:Choice>
    <mc:Fallback xmlns="">
      <p:transition advTm="5359"/>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678675" y="928078"/>
            <a:ext cx="6420958" cy="629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a:solidFill>
                  <a:schemeClr val="tx1"/>
                </a:solidFill>
                <a:latin typeface="Calibri" panose="020F0502020204030204" pitchFamily="34" charset="0"/>
                <a:ea typeface="ＭＳ Ｐゴシック" panose="020B0600070205080204" pitchFamily="50" charset="-128"/>
              </a:defRPr>
            </a:lvl9pPr>
          </a:lstStyle>
          <a:p>
            <a:pPr lvl="0">
              <a:lnSpc>
                <a:spcPct val="100000"/>
              </a:lnSpc>
              <a:spcBef>
                <a:spcPct val="0"/>
              </a:spcBef>
              <a:buNone/>
              <a:tabLst/>
            </a:pPr>
            <a:r>
              <a:rPr lang="ja-JP" altLang="en-US" sz="3200" dirty="0">
                <a:solidFill>
                  <a:schemeClr val="accent6">
                    <a:lumMod val="75000"/>
                  </a:schemeClr>
                </a:solidFill>
                <a:latin typeface="+mj-ea"/>
                <a:ea typeface="+mj-ea"/>
              </a:rPr>
              <a:t>交流からの発展・広がり（一例）</a:t>
            </a:r>
          </a:p>
        </p:txBody>
      </p:sp>
      <p:sp>
        <p:nvSpPr>
          <p:cNvPr id="2" name="テキスト ボックス 1">
            <a:extLst>
              <a:ext uri="{FF2B5EF4-FFF2-40B4-BE49-F238E27FC236}">
                <a16:creationId xmlns:a16="http://schemas.microsoft.com/office/drawing/2014/main" id="{5CDD2568-5557-4F6F-8BCA-AEA04F165127}"/>
              </a:ext>
            </a:extLst>
          </p:cNvPr>
          <p:cNvSpPr txBox="1"/>
          <p:nvPr/>
        </p:nvSpPr>
        <p:spPr>
          <a:xfrm>
            <a:off x="753754" y="334744"/>
            <a:ext cx="7636491" cy="646331"/>
          </a:xfrm>
          <a:prstGeom prst="rect">
            <a:avLst/>
          </a:prstGeom>
          <a:noFill/>
        </p:spPr>
        <p:txBody>
          <a:bodyPr wrap="square" rtlCol="0">
            <a:spAutoFit/>
          </a:bodyPr>
          <a:lstStyle/>
          <a:p>
            <a:r>
              <a:rPr kumimoji="1" lang="ja-JP" altLang="en-US" sz="3600" dirty="0">
                <a:solidFill>
                  <a:schemeClr val="accent4"/>
                </a:solidFill>
              </a:rPr>
              <a:t>水仙の花咲く公園島淡路をめざして </a:t>
            </a:r>
            <a:r>
              <a:rPr kumimoji="1" lang="en-US" altLang="ja-JP" sz="3600" dirty="0">
                <a:solidFill>
                  <a:schemeClr val="accent4"/>
                </a:solidFill>
              </a:rPr>
              <a:t>-</a:t>
            </a:r>
            <a:r>
              <a:rPr kumimoji="1" lang="ja-JP" altLang="en-US" sz="3600" dirty="0">
                <a:solidFill>
                  <a:schemeClr val="accent4"/>
                </a:solidFill>
              </a:rPr>
              <a:t> </a:t>
            </a:r>
            <a:r>
              <a:rPr lang="en-US" altLang="ja-JP" sz="3600" dirty="0">
                <a:solidFill>
                  <a:schemeClr val="accent4"/>
                </a:solidFill>
              </a:rPr>
              <a:t>3</a:t>
            </a:r>
            <a:endParaRPr kumimoji="1" lang="ja-JP" altLang="en-US" sz="3600" dirty="0">
              <a:solidFill>
                <a:schemeClr val="accent4"/>
              </a:solidFill>
            </a:endParaRPr>
          </a:p>
        </p:txBody>
      </p:sp>
      <p:graphicFrame>
        <p:nvGraphicFramePr>
          <p:cNvPr id="6" name="図表 5">
            <a:extLst>
              <a:ext uri="{FF2B5EF4-FFF2-40B4-BE49-F238E27FC236}">
                <a16:creationId xmlns:a16="http://schemas.microsoft.com/office/drawing/2014/main" id="{CDBD1FCE-F490-4185-8E2B-45E9E89B29F8}"/>
              </a:ext>
            </a:extLst>
          </p:cNvPr>
          <p:cNvGraphicFramePr/>
          <p:nvPr>
            <p:extLst>
              <p:ext uri="{D42A27DB-BD31-4B8C-83A1-F6EECF244321}">
                <p14:modId xmlns:p14="http://schemas.microsoft.com/office/powerpoint/2010/main" val="1272847504"/>
              </p:ext>
            </p:extLst>
          </p:nvPr>
        </p:nvGraphicFramePr>
        <p:xfrm>
          <a:off x="647698" y="1828801"/>
          <a:ext cx="7885115" cy="4694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4470109"/>
      </p:ext>
    </p:extLst>
  </p:cSld>
  <p:clrMapOvr>
    <a:masterClrMapping/>
  </p:clrMapOvr>
  <mc:AlternateContent xmlns:mc="http://schemas.openxmlformats.org/markup-compatibility/2006" xmlns:p14="http://schemas.microsoft.com/office/powerpoint/2010/main">
    <mc:Choice Requires="p14">
      <p:transition p14:dur="10" advTm="1112"/>
    </mc:Choice>
    <mc:Fallback xmlns="">
      <p:transition advTm="1112"/>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タイトル 1"/>
          <p:cNvSpPr>
            <a:spLocks noGrp="1"/>
          </p:cNvSpPr>
          <p:nvPr>
            <p:ph type="title"/>
          </p:nvPr>
        </p:nvSpPr>
        <p:spPr>
          <a:xfrm>
            <a:off x="384856" y="323087"/>
            <a:ext cx="3082740" cy="621476"/>
          </a:xfrm>
        </p:spPr>
        <p:txBody>
          <a:body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1</a:t>
            </a:r>
            <a:br>
              <a:rPr lang="ja-JP" altLang="en-US" sz="3200" b="1" dirty="0">
                <a:latin typeface="+mj-ea"/>
              </a:rPr>
            </a:br>
            <a:endParaRPr lang="ja-JP" altLang="en-US" sz="3200" b="1" dirty="0">
              <a:latin typeface="+mj-ea"/>
            </a:endParaRPr>
          </a:p>
        </p:txBody>
      </p:sp>
      <p:pic>
        <p:nvPicPr>
          <p:cNvPr id="10242" name="Picture 2" descr="C:\Users\hanamidori018\Desktop\PP井上データ\井上NO5(2019-2020)\水仙の丘-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66825"/>
            <a:ext cx="7200899" cy="497046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11AE5AF-9DB0-4A23-BF00-7326A67FCC65}"/>
              </a:ext>
            </a:extLst>
          </p:cNvPr>
          <p:cNvSpPr txBox="1"/>
          <p:nvPr/>
        </p:nvSpPr>
        <p:spPr>
          <a:xfrm>
            <a:off x="4144487" y="805160"/>
            <a:ext cx="1115209" cy="461665"/>
          </a:xfrm>
          <a:prstGeom prst="rect">
            <a:avLst/>
          </a:prstGeom>
          <a:noFill/>
        </p:spPr>
        <p:txBody>
          <a:bodyPr wrap="square" rtlCol="0">
            <a:spAutoFit/>
          </a:bodyPr>
          <a:lstStyle/>
          <a:p>
            <a:r>
              <a:rPr kumimoji="1" lang="ja-JP" altLang="en-US" sz="2400" dirty="0">
                <a:solidFill>
                  <a:schemeClr val="accent6">
                    <a:lumMod val="75000"/>
                  </a:schemeClr>
                </a:solidFill>
              </a:rPr>
              <a:t>全景</a:t>
            </a:r>
          </a:p>
        </p:txBody>
      </p:sp>
    </p:spTree>
    <p:extLst>
      <p:ext uri="{BB962C8B-B14F-4D97-AF65-F5344CB8AC3E}">
        <p14:creationId xmlns:p14="http://schemas.microsoft.com/office/powerpoint/2010/main" val="1592111412"/>
      </p:ext>
    </p:extLst>
  </p:cSld>
  <p:clrMapOvr>
    <a:masterClrMapping/>
  </p:clrMapOvr>
  <p:transition spd="slow" advTm="3759"/>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タイトル 1"/>
          <p:cNvSpPr>
            <a:spLocks noGrp="1"/>
          </p:cNvSpPr>
          <p:nvPr>
            <p:ph type="title"/>
          </p:nvPr>
        </p:nvSpPr>
        <p:spPr>
          <a:xfrm>
            <a:off x="384855" y="323087"/>
            <a:ext cx="4833031" cy="615950"/>
          </a:xfrm>
        </p:spPr>
        <p:txBody>
          <a:bodyPr/>
          <a:lstStyle/>
          <a:p>
            <a:pPr eaLnBrk="1" hangingPunct="1"/>
            <a:br>
              <a:rPr lang="ja-JP" altLang="en-US" sz="1600" b="1" dirty="0">
                <a:latin typeface="+mj-ea"/>
              </a:rPr>
            </a:br>
            <a:r>
              <a:rPr lang="ja-JP" altLang="en-US" sz="2400" b="1" dirty="0">
                <a:latin typeface="+mj-ea"/>
              </a:rPr>
              <a:t>　</a:t>
            </a:r>
            <a:br>
              <a:rPr lang="ja-JP" altLang="en-US" sz="2000" b="1" dirty="0">
                <a:latin typeface="+mj-ea"/>
              </a:rPr>
            </a:br>
            <a:endParaRPr lang="ja-JP" altLang="en-US" sz="2000" b="1" dirty="0">
              <a:latin typeface="+mj-ea"/>
            </a:endParaRPr>
          </a:p>
        </p:txBody>
      </p:sp>
      <p:pic>
        <p:nvPicPr>
          <p:cNvPr id="10242" name="Picture 2" descr="C:\Users\hanamidori018\Desktop\PP井上データ\井上NO5(2019-2020)\水仙の丘  -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41487"/>
            <a:ext cx="7200900" cy="4995802"/>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p:cNvSpPr txBox="1">
            <a:spLocks/>
          </p:cNvSpPr>
          <p:nvPr/>
        </p:nvSpPr>
        <p:spPr bwMode="auto">
          <a:xfrm>
            <a:off x="426665" y="384501"/>
            <a:ext cx="3575319"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2</a:t>
            </a:r>
            <a:br>
              <a:rPr lang="ja-JP" altLang="en-US" sz="3200" b="1" dirty="0">
                <a:latin typeface="+mj-ea"/>
              </a:rPr>
            </a:br>
            <a:endParaRPr lang="ja-JP" altLang="en-US" sz="3200" b="1" dirty="0">
              <a:latin typeface="+mj-ea"/>
            </a:endParaRPr>
          </a:p>
        </p:txBody>
      </p:sp>
      <p:sp>
        <p:nvSpPr>
          <p:cNvPr id="6" name="テキスト ボックス 5">
            <a:extLst>
              <a:ext uri="{FF2B5EF4-FFF2-40B4-BE49-F238E27FC236}">
                <a16:creationId xmlns:a16="http://schemas.microsoft.com/office/drawing/2014/main" id="{C9BA675D-985B-4BB2-986B-CE0E5E93340D}"/>
              </a:ext>
            </a:extLst>
          </p:cNvPr>
          <p:cNvSpPr txBox="1"/>
          <p:nvPr/>
        </p:nvSpPr>
        <p:spPr>
          <a:xfrm>
            <a:off x="4144487" y="805160"/>
            <a:ext cx="1115209" cy="461665"/>
          </a:xfrm>
          <a:prstGeom prst="rect">
            <a:avLst/>
          </a:prstGeom>
          <a:noFill/>
        </p:spPr>
        <p:txBody>
          <a:bodyPr wrap="square" rtlCol="0">
            <a:spAutoFit/>
          </a:bodyPr>
          <a:lstStyle/>
          <a:p>
            <a:r>
              <a:rPr kumimoji="1" lang="ja-JP" altLang="en-US" sz="2400" dirty="0">
                <a:solidFill>
                  <a:schemeClr val="accent6">
                    <a:lumMod val="75000"/>
                  </a:schemeClr>
                </a:solidFill>
              </a:rPr>
              <a:t>全景</a:t>
            </a:r>
          </a:p>
        </p:txBody>
      </p:sp>
      <p:sp>
        <p:nvSpPr>
          <p:cNvPr id="2" name="テキスト ボックス 1">
            <a:extLst>
              <a:ext uri="{FF2B5EF4-FFF2-40B4-BE49-F238E27FC236}">
                <a16:creationId xmlns:a16="http://schemas.microsoft.com/office/drawing/2014/main" id="{E63E13CB-A58B-41E7-9AB5-67EF53DEB345}"/>
              </a:ext>
            </a:extLst>
          </p:cNvPr>
          <p:cNvSpPr txBox="1"/>
          <p:nvPr/>
        </p:nvSpPr>
        <p:spPr>
          <a:xfrm>
            <a:off x="5779226" y="6237289"/>
            <a:ext cx="2638697" cy="369332"/>
          </a:xfrm>
          <a:prstGeom prst="rect">
            <a:avLst/>
          </a:prstGeom>
          <a:noFill/>
        </p:spPr>
        <p:txBody>
          <a:bodyPr wrap="square" rtlCol="0">
            <a:spAutoFit/>
          </a:bodyPr>
          <a:lstStyle/>
          <a:p>
            <a:r>
              <a:rPr kumimoji="1" lang="ja-JP" altLang="en-US" dirty="0"/>
              <a:t>１７品種１０万本を植栽</a:t>
            </a:r>
          </a:p>
        </p:txBody>
      </p:sp>
    </p:spTree>
    <p:extLst>
      <p:ext uri="{BB962C8B-B14F-4D97-AF65-F5344CB8AC3E}">
        <p14:creationId xmlns:p14="http://schemas.microsoft.com/office/powerpoint/2010/main" val="4293692214"/>
      </p:ext>
    </p:extLst>
  </p:cSld>
  <p:clrMapOvr>
    <a:masterClrMapping/>
  </p:clrMapOvr>
  <p:transition spd="slow" advTm="431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4"/>
          <p:cNvSpPr txBox="1">
            <a:spLocks noChangeArrowheads="1"/>
          </p:cNvSpPr>
          <p:nvPr/>
        </p:nvSpPr>
        <p:spPr bwMode="auto">
          <a:xfrm>
            <a:off x="2158482" y="971311"/>
            <a:ext cx="34917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endParaRPr lang="en-US" altLang="ja-JP" b="1" dirty="0">
              <a:solidFill>
                <a:prstClr val="black"/>
              </a:solidFill>
              <a:latin typeface="HG創英ﾌﾟﾚｾﾞﾝｽEB" panose="02020809000000000000" pitchFamily="17" charset="-128"/>
              <a:ea typeface="HG創英ﾌﾟﾚｾﾞﾝｽEB" panose="02020809000000000000" pitchFamily="17" charset="-128"/>
            </a:endParaRPr>
          </a:p>
          <a:p>
            <a:pPr eaLnBrk="1" hangingPunct="1">
              <a:lnSpc>
                <a:spcPct val="100000"/>
              </a:lnSpc>
              <a:spcBef>
                <a:spcPct val="0"/>
              </a:spcBef>
              <a:buFontTx/>
              <a:buNone/>
            </a:pPr>
            <a:endParaRPr lang="ja-JP" altLang="en-US" b="1" dirty="0">
              <a:solidFill>
                <a:prstClr val="black"/>
              </a:solidFill>
              <a:latin typeface="HG創英ﾌﾟﾚｾﾞﾝｽEB" panose="02020809000000000000" pitchFamily="17" charset="-128"/>
              <a:ea typeface="HG創英ﾌﾟﾚｾﾞﾝｽEB" panose="02020809000000000000" pitchFamily="17" charset="-128"/>
            </a:endParaRPr>
          </a:p>
        </p:txBody>
      </p:sp>
      <p:pic>
        <p:nvPicPr>
          <p:cNvPr id="14" name="Picture 2" descr="C:\Users\hanamidori018\Desktop\PP井上データ\井上NO5(2019-2020)\水仙の丘 -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3897313"/>
            <a:ext cx="4032250" cy="273108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hanamidori018\Desktop\PP井上データ\井上NO5(2019-2020)\水仙の丘-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744419"/>
            <a:ext cx="4108224" cy="273108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hanamidori018\Desktop\PP井上データ\井上NO5(2019-2020)\P10407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744418"/>
            <a:ext cx="4032250" cy="273108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hanamidori018\Desktop\PP井上データ\井上NO4 (2017-2018)\P104019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10" t="12205" r="-12610"/>
          <a:stretch/>
        </p:blipFill>
        <p:spPr bwMode="auto">
          <a:xfrm>
            <a:off x="4267200" y="3897313"/>
            <a:ext cx="5105400" cy="2700337"/>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1">
            <a:extLst>
              <a:ext uri="{FF2B5EF4-FFF2-40B4-BE49-F238E27FC236}">
                <a16:creationId xmlns:a16="http://schemas.microsoft.com/office/drawing/2014/main" id="{66E26E96-1A86-4704-B672-6F8B3E61794F}"/>
              </a:ext>
            </a:extLst>
          </p:cNvPr>
          <p:cNvSpPr txBox="1">
            <a:spLocks/>
          </p:cNvSpPr>
          <p:nvPr/>
        </p:nvSpPr>
        <p:spPr bwMode="auto">
          <a:xfrm>
            <a:off x="300468" y="183519"/>
            <a:ext cx="3491722" cy="6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3</a:t>
            </a:r>
            <a:br>
              <a:rPr lang="ja-JP" altLang="en-US" sz="3200" b="1" dirty="0">
                <a:latin typeface="+mj-ea"/>
              </a:rPr>
            </a:br>
            <a:endParaRPr lang="ja-JP" altLang="en-US" sz="3200" b="1" dirty="0">
              <a:latin typeface="+mj-ea"/>
            </a:endParaRPr>
          </a:p>
        </p:txBody>
      </p:sp>
      <p:sp>
        <p:nvSpPr>
          <p:cNvPr id="8" name="テキスト ボックス 7">
            <a:extLst>
              <a:ext uri="{FF2B5EF4-FFF2-40B4-BE49-F238E27FC236}">
                <a16:creationId xmlns:a16="http://schemas.microsoft.com/office/drawing/2014/main" id="{DFDBBCC7-0F95-42F1-8298-9DA2EB2B5DAF}"/>
              </a:ext>
            </a:extLst>
          </p:cNvPr>
          <p:cNvSpPr txBox="1"/>
          <p:nvPr/>
        </p:nvSpPr>
        <p:spPr>
          <a:xfrm>
            <a:off x="4212852" y="223383"/>
            <a:ext cx="1115209" cy="461665"/>
          </a:xfrm>
          <a:prstGeom prst="rect">
            <a:avLst/>
          </a:prstGeom>
          <a:noFill/>
        </p:spPr>
        <p:txBody>
          <a:bodyPr wrap="square" rtlCol="0">
            <a:spAutoFit/>
          </a:bodyPr>
          <a:lstStyle/>
          <a:p>
            <a:r>
              <a:rPr kumimoji="1" lang="ja-JP" altLang="en-US" sz="2400" dirty="0">
                <a:solidFill>
                  <a:schemeClr val="accent6">
                    <a:lumMod val="75000"/>
                  </a:schemeClr>
                </a:solidFill>
              </a:rPr>
              <a:t>全景</a:t>
            </a:r>
          </a:p>
        </p:txBody>
      </p:sp>
    </p:spTree>
    <p:extLst>
      <p:ext uri="{BB962C8B-B14F-4D97-AF65-F5344CB8AC3E}">
        <p14:creationId xmlns:p14="http://schemas.microsoft.com/office/powerpoint/2010/main" val="3402763054"/>
      </p:ext>
    </p:extLst>
  </p:cSld>
  <p:clrMapOvr>
    <a:masterClrMapping/>
  </p:clrMapOvr>
  <mc:AlternateContent xmlns:mc="http://schemas.openxmlformats.org/markup-compatibility/2006" xmlns:p14="http://schemas.microsoft.com/office/powerpoint/2010/main">
    <mc:Choice Requires="p14">
      <p:transition spd="slow" p14:dur="2000" advTm="4352"/>
    </mc:Choice>
    <mc:Fallback xmlns="">
      <p:transition spd="slow" advTm="435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anamidori018\Desktop\PP井上データ\井上NO5(2019-2020)\水仙の丘-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76363"/>
            <a:ext cx="7200900" cy="4860925"/>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txBox="1">
            <a:spLocks/>
          </p:cNvSpPr>
          <p:nvPr/>
        </p:nvSpPr>
        <p:spPr bwMode="auto">
          <a:xfrm>
            <a:off x="412131" y="201881"/>
            <a:ext cx="3259488" cy="8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4</a:t>
            </a:r>
            <a:br>
              <a:rPr lang="ja-JP" altLang="en-US" sz="3200" b="1" dirty="0">
                <a:latin typeface="+mj-ea"/>
              </a:rPr>
            </a:br>
            <a:endParaRPr lang="ja-JP" altLang="en-US" sz="3200" b="1" dirty="0">
              <a:latin typeface="+mj-ea"/>
            </a:endParaRPr>
          </a:p>
        </p:txBody>
      </p:sp>
      <p:sp>
        <p:nvSpPr>
          <p:cNvPr id="3" name="テキスト ボックス 2">
            <a:extLst>
              <a:ext uri="{FF2B5EF4-FFF2-40B4-BE49-F238E27FC236}">
                <a16:creationId xmlns:a16="http://schemas.microsoft.com/office/drawing/2014/main" id="{CCDFBC8C-DEFE-4F3F-BF4C-6917CC86FAAB}"/>
              </a:ext>
            </a:extLst>
          </p:cNvPr>
          <p:cNvSpPr txBox="1"/>
          <p:nvPr/>
        </p:nvSpPr>
        <p:spPr>
          <a:xfrm>
            <a:off x="3580179" y="914698"/>
            <a:ext cx="2232561" cy="461665"/>
          </a:xfrm>
          <a:prstGeom prst="rect">
            <a:avLst/>
          </a:prstGeom>
          <a:noFill/>
        </p:spPr>
        <p:txBody>
          <a:bodyPr wrap="square" rtlCol="0">
            <a:spAutoFit/>
          </a:bodyPr>
          <a:lstStyle/>
          <a:p>
            <a:r>
              <a:rPr kumimoji="1" lang="ja-JP" altLang="en-US" sz="2400" dirty="0">
                <a:solidFill>
                  <a:schemeClr val="accent6">
                    <a:lumMod val="75000"/>
                  </a:schemeClr>
                </a:solidFill>
              </a:rPr>
              <a:t>入り口案内板</a:t>
            </a:r>
          </a:p>
        </p:txBody>
      </p:sp>
      <p:sp>
        <p:nvSpPr>
          <p:cNvPr id="2" name="テキスト ボックス 1">
            <a:extLst>
              <a:ext uri="{FF2B5EF4-FFF2-40B4-BE49-F238E27FC236}">
                <a16:creationId xmlns:a16="http://schemas.microsoft.com/office/drawing/2014/main" id="{B2D0CD7A-F401-4B58-8860-EA3008F5484F}"/>
              </a:ext>
            </a:extLst>
          </p:cNvPr>
          <p:cNvSpPr txBox="1"/>
          <p:nvPr/>
        </p:nvSpPr>
        <p:spPr>
          <a:xfrm>
            <a:off x="927463" y="6256009"/>
            <a:ext cx="3631474" cy="400110"/>
          </a:xfrm>
          <a:prstGeom prst="rect">
            <a:avLst/>
          </a:prstGeom>
          <a:noFill/>
        </p:spPr>
        <p:txBody>
          <a:bodyPr wrap="square" rtlCol="0">
            <a:spAutoFit/>
          </a:bodyPr>
          <a:lstStyle/>
          <a:p>
            <a:r>
              <a:rPr kumimoji="1" lang="ja-JP" altLang="en-US" sz="2000" dirty="0"/>
              <a:t>「あわじ花へんろ」第４８番札所</a:t>
            </a:r>
          </a:p>
        </p:txBody>
      </p:sp>
    </p:spTree>
    <p:extLst>
      <p:ext uri="{BB962C8B-B14F-4D97-AF65-F5344CB8AC3E}">
        <p14:creationId xmlns:p14="http://schemas.microsoft.com/office/powerpoint/2010/main" val="2146945065"/>
      </p:ext>
    </p:extLst>
  </p:cSld>
  <p:clrMapOvr>
    <a:masterClrMapping/>
  </p:clrMapOvr>
  <p:transition spd="slow" advTm="11743"/>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3377445" y="879773"/>
            <a:ext cx="3061484" cy="461665"/>
          </a:xfrm>
          <a:prstGeom prst="rect">
            <a:avLst/>
          </a:prstGeom>
          <a:noFill/>
        </p:spPr>
        <p:txBody>
          <a:bodyPr wrap="square" rtlCol="0">
            <a:spAutoFit/>
          </a:bodyPr>
          <a:lstStyle/>
          <a:p>
            <a:r>
              <a:rPr lang="ja-JP" altLang="en-US" sz="2400" dirty="0">
                <a:solidFill>
                  <a:schemeClr val="accent6">
                    <a:lumMod val="75000"/>
                  </a:schemeClr>
                </a:solidFill>
                <a:latin typeface="+mn-ea"/>
                <a:ea typeface="+mn-ea"/>
              </a:rPr>
              <a:t>西側下り園路から</a:t>
            </a:r>
            <a:endParaRPr kumimoji="1" lang="ja-JP" altLang="en-US" sz="2400" dirty="0">
              <a:solidFill>
                <a:schemeClr val="accent6">
                  <a:lumMod val="75000"/>
                </a:schemeClr>
              </a:solidFill>
              <a:latin typeface="+mn-ea"/>
              <a:ea typeface="+mn-ea"/>
            </a:endParaRPr>
          </a:p>
        </p:txBody>
      </p:sp>
      <p:pic>
        <p:nvPicPr>
          <p:cNvPr id="9218" name="Picture 2" descr="C:\Users\hanamidori018\Desktop\PP井上データ\井上NO5(2019-2020)\水仙の丘 -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81185"/>
            <a:ext cx="7219950" cy="4933890"/>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CC42C0BF-9FF3-4E09-9DE7-E04CBDF93D97}"/>
              </a:ext>
            </a:extLst>
          </p:cNvPr>
          <p:cNvSpPr txBox="1">
            <a:spLocks noGrp="1"/>
          </p:cNvSpPr>
          <p:nvPr>
            <p:ph type="title"/>
          </p:nvPr>
        </p:nvSpPr>
        <p:spPr bwMode="auto">
          <a:xfrm>
            <a:off x="344147" y="318293"/>
            <a:ext cx="3491583" cy="8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eaLnBrk="1" hangingPunct="1"/>
            <a:r>
              <a:rPr lang="ja-JP" altLang="en-US" sz="3200" b="1" dirty="0">
                <a:solidFill>
                  <a:schemeClr val="accent6">
                    <a:lumMod val="75000"/>
                  </a:schemeClr>
                </a:solidFill>
                <a:latin typeface="+mj-ea"/>
              </a:rPr>
              <a:t>■水仙の丘 </a:t>
            </a:r>
            <a:r>
              <a:rPr lang="en-US" altLang="ja-JP" sz="3200" b="1" dirty="0">
                <a:solidFill>
                  <a:schemeClr val="accent6">
                    <a:lumMod val="75000"/>
                  </a:schemeClr>
                </a:solidFill>
                <a:latin typeface="+mj-ea"/>
              </a:rPr>
              <a:t>– 5</a:t>
            </a:r>
            <a:br>
              <a:rPr lang="ja-JP" altLang="en-US" sz="3200" b="1" dirty="0">
                <a:latin typeface="+mj-ea"/>
              </a:rPr>
            </a:br>
            <a:endParaRPr lang="ja-JP" altLang="en-US" sz="3200" b="1" dirty="0">
              <a:latin typeface="+mj-ea"/>
            </a:endParaRPr>
          </a:p>
        </p:txBody>
      </p:sp>
    </p:spTree>
    <p:extLst>
      <p:ext uri="{BB962C8B-B14F-4D97-AF65-F5344CB8AC3E}">
        <p14:creationId xmlns:p14="http://schemas.microsoft.com/office/powerpoint/2010/main" val="3944749644"/>
      </p:ext>
    </p:extLst>
  </p:cSld>
  <p:clrMapOvr>
    <a:masterClrMapping/>
  </p:clrMapOvr>
  <p:transition spd="slow" advTm="14969"/>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33076</TotalTime>
  <Words>2070</Words>
  <Application>Microsoft Office PowerPoint</Application>
  <PresentationFormat>画面に合わせる (4:3)</PresentationFormat>
  <Paragraphs>174</Paragraphs>
  <Slides>28</Slides>
  <Notes>28</Notes>
  <HiddenSlides>1</HiddenSlides>
  <MMClips>0</MMClips>
  <ScaleCrop>false</ScaleCrop>
  <HeadingPairs>
    <vt:vector size="8" baseType="variant">
      <vt:variant>
        <vt:lpstr>使用されているフォント</vt:lpstr>
      </vt:variant>
      <vt:variant>
        <vt:i4>7</vt:i4>
      </vt:variant>
      <vt:variant>
        <vt:lpstr>テーマ</vt:lpstr>
      </vt:variant>
      <vt:variant>
        <vt:i4>4</vt:i4>
      </vt:variant>
      <vt:variant>
        <vt:lpstr>埋め込まれた OLE サーバー</vt:lpstr>
      </vt:variant>
      <vt:variant>
        <vt:i4>1</vt:i4>
      </vt:variant>
      <vt:variant>
        <vt:lpstr>スライド タイトル</vt:lpstr>
      </vt:variant>
      <vt:variant>
        <vt:i4>28</vt:i4>
      </vt:variant>
    </vt:vector>
  </HeadingPairs>
  <TitlesOfParts>
    <vt:vector size="40" baseType="lpstr">
      <vt:lpstr>HG丸ｺﾞｼｯｸM-PRO</vt:lpstr>
      <vt:lpstr>HG創英ﾌﾟﾚｾﾞﾝｽEB</vt:lpstr>
      <vt:lpstr>ＭＳ Ｐゴシック</vt:lpstr>
      <vt:lpstr>Arial</vt:lpstr>
      <vt:lpstr>Calibri</vt:lpstr>
      <vt:lpstr>Calibri Light</vt:lpstr>
      <vt:lpstr>Times New Roman</vt:lpstr>
      <vt:lpstr>Office テーマ</vt:lpstr>
      <vt:lpstr>1_Office Theme</vt:lpstr>
      <vt:lpstr>5_Office テーマ</vt:lpstr>
      <vt:lpstr>15_Office テーマ</vt:lpstr>
      <vt:lpstr>Worksheet</vt:lpstr>
      <vt:lpstr>PowerPoint プレゼンテーション</vt:lpstr>
      <vt:lpstr>PowerPoint プレゼンテーション</vt:lpstr>
      <vt:lpstr>PowerPoint プレゼンテーション</vt:lpstr>
      <vt:lpstr>PowerPoint プレゼンテーション</vt:lpstr>
      <vt:lpstr>■水仙の丘 – 1 </vt:lpstr>
      <vt:lpstr> 　 </vt:lpstr>
      <vt:lpstr>PowerPoint プレゼンテーション</vt:lpstr>
      <vt:lpstr>PowerPoint プレゼンテーション</vt:lpstr>
      <vt:lpstr>■水仙の丘 – 5 </vt:lpstr>
      <vt:lpstr>■水仙の丘 – 6 </vt:lpstr>
      <vt:lpstr>　</vt:lpstr>
      <vt:lpstr>PowerPoint プレゼンテーション</vt:lpstr>
      <vt:lpstr>PowerPoint プレゼンテーション</vt:lpstr>
      <vt:lpstr>PowerPoint プレゼンテーション</vt:lpstr>
      <vt:lpstr>PowerPoint プレゼンテーション</vt:lpstr>
      <vt:lpstr>■自然との共生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Umikaze</dc:creator>
  <cp:lastModifiedBy>flower_info</cp:lastModifiedBy>
  <cp:revision>3258</cp:revision>
  <cp:lastPrinted>2019-10-10T03:59:58Z</cp:lastPrinted>
  <dcterms:created xsi:type="dcterms:W3CDTF">2014-02-06T10:45:43Z</dcterms:created>
  <dcterms:modified xsi:type="dcterms:W3CDTF">2020-11-05T04:40:09Z</dcterms:modified>
</cp:coreProperties>
</file>